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8" r:id="rId3"/>
    <p:sldId id="267" r:id="rId4"/>
    <p:sldId id="257" r:id="rId5"/>
    <p:sldId id="259" r:id="rId6"/>
    <p:sldId id="260" r:id="rId7"/>
    <p:sldId id="261" r:id="rId8"/>
    <p:sldId id="265" r:id="rId9"/>
    <p:sldId id="266" r:id="rId10"/>
    <p:sldId id="268" r:id="rId11"/>
    <p:sldId id="263" r:id="rId12"/>
    <p:sldId id="262" r:id="rId13"/>
    <p:sldId id="270" r:id="rId14"/>
    <p:sldId id="269" r:id="rId15"/>
    <p:sldId id="264"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08"/>
    <p:restoredTop sz="94701"/>
  </p:normalViewPr>
  <p:slideViewPr>
    <p:cSldViewPr snapToGrid="0" snapToObjects="1">
      <p:cViewPr varScale="1">
        <p:scale>
          <a:sx n="99" d="100"/>
          <a:sy n="99" d="100"/>
        </p:scale>
        <p:origin x="520"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tiff>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F8D77F-8033-1843-B6E0-A7369D738EE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8A555BC-8616-D84F-A5C2-65042281110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775B352-1078-E643-9B7C-A2919C688E6A}"/>
              </a:ext>
            </a:extLst>
          </p:cNvPr>
          <p:cNvSpPr>
            <a:spLocks noGrp="1"/>
          </p:cNvSpPr>
          <p:nvPr>
            <p:ph type="dt" sz="half" idx="10"/>
          </p:nvPr>
        </p:nvSpPr>
        <p:spPr/>
        <p:txBody>
          <a:bodyPr/>
          <a:lstStyle/>
          <a:p>
            <a:fld id="{788909BE-AC4B-7D4B-9E41-06D286DC6C69}" type="datetimeFigureOut">
              <a:t>12/28/20</a:t>
            </a:fld>
            <a:endParaRPr lang="en-US"/>
          </a:p>
        </p:txBody>
      </p:sp>
      <p:sp>
        <p:nvSpPr>
          <p:cNvPr id="5" name="Footer Placeholder 4">
            <a:extLst>
              <a:ext uri="{FF2B5EF4-FFF2-40B4-BE49-F238E27FC236}">
                <a16:creationId xmlns:a16="http://schemas.microsoft.com/office/drawing/2014/main" id="{FBC52E7A-ED40-284F-A672-47BB360CB1A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0BB563F-5248-5A44-9AE2-7FCBF9F87D95}"/>
              </a:ext>
            </a:extLst>
          </p:cNvPr>
          <p:cNvSpPr>
            <a:spLocks noGrp="1"/>
          </p:cNvSpPr>
          <p:nvPr>
            <p:ph type="sldNum" sz="quarter" idx="12"/>
          </p:nvPr>
        </p:nvSpPr>
        <p:spPr/>
        <p:txBody>
          <a:bodyPr/>
          <a:lstStyle/>
          <a:p>
            <a:fld id="{2012E1AF-2D64-E348-829E-8195D38003ED}" type="slidenum">
              <a:t>‹#›</a:t>
            </a:fld>
            <a:endParaRPr lang="en-US"/>
          </a:p>
        </p:txBody>
      </p:sp>
    </p:spTree>
    <p:extLst>
      <p:ext uri="{BB962C8B-B14F-4D97-AF65-F5344CB8AC3E}">
        <p14:creationId xmlns:p14="http://schemas.microsoft.com/office/powerpoint/2010/main" val="37399664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9E4731-7895-F747-8EC0-C4F92159169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A162264-1E30-374B-9941-B1749A5A0BB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3ABE37-0D6E-604F-9962-3BEF630CE0EB}"/>
              </a:ext>
            </a:extLst>
          </p:cNvPr>
          <p:cNvSpPr>
            <a:spLocks noGrp="1"/>
          </p:cNvSpPr>
          <p:nvPr>
            <p:ph type="dt" sz="half" idx="10"/>
          </p:nvPr>
        </p:nvSpPr>
        <p:spPr/>
        <p:txBody>
          <a:bodyPr/>
          <a:lstStyle/>
          <a:p>
            <a:fld id="{788909BE-AC4B-7D4B-9E41-06D286DC6C69}" type="datetimeFigureOut">
              <a:t>12/28/20</a:t>
            </a:fld>
            <a:endParaRPr lang="en-US"/>
          </a:p>
        </p:txBody>
      </p:sp>
      <p:sp>
        <p:nvSpPr>
          <p:cNvPr id="5" name="Footer Placeholder 4">
            <a:extLst>
              <a:ext uri="{FF2B5EF4-FFF2-40B4-BE49-F238E27FC236}">
                <a16:creationId xmlns:a16="http://schemas.microsoft.com/office/drawing/2014/main" id="{DC7917FD-A5DF-404D-B026-97F434B8B4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B185E0-47AD-F245-AD5E-C322D580B24D}"/>
              </a:ext>
            </a:extLst>
          </p:cNvPr>
          <p:cNvSpPr>
            <a:spLocks noGrp="1"/>
          </p:cNvSpPr>
          <p:nvPr>
            <p:ph type="sldNum" sz="quarter" idx="12"/>
          </p:nvPr>
        </p:nvSpPr>
        <p:spPr/>
        <p:txBody>
          <a:bodyPr/>
          <a:lstStyle/>
          <a:p>
            <a:fld id="{2012E1AF-2D64-E348-829E-8195D38003ED}" type="slidenum">
              <a:t>‹#›</a:t>
            </a:fld>
            <a:endParaRPr lang="en-US"/>
          </a:p>
        </p:txBody>
      </p:sp>
    </p:spTree>
    <p:extLst>
      <p:ext uri="{BB962C8B-B14F-4D97-AF65-F5344CB8AC3E}">
        <p14:creationId xmlns:p14="http://schemas.microsoft.com/office/powerpoint/2010/main" val="3392730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165953A-AEE7-9A41-B894-E4B0B5E4AD5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A721466-94ED-9A4B-B5D8-2469022D673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C84DD02-AD4E-8C4B-9B98-F7559769EF3B}"/>
              </a:ext>
            </a:extLst>
          </p:cNvPr>
          <p:cNvSpPr>
            <a:spLocks noGrp="1"/>
          </p:cNvSpPr>
          <p:nvPr>
            <p:ph type="dt" sz="half" idx="10"/>
          </p:nvPr>
        </p:nvSpPr>
        <p:spPr/>
        <p:txBody>
          <a:bodyPr/>
          <a:lstStyle/>
          <a:p>
            <a:fld id="{788909BE-AC4B-7D4B-9E41-06D286DC6C69}" type="datetimeFigureOut">
              <a:t>12/28/20</a:t>
            </a:fld>
            <a:endParaRPr lang="en-US"/>
          </a:p>
        </p:txBody>
      </p:sp>
      <p:sp>
        <p:nvSpPr>
          <p:cNvPr id="5" name="Footer Placeholder 4">
            <a:extLst>
              <a:ext uri="{FF2B5EF4-FFF2-40B4-BE49-F238E27FC236}">
                <a16:creationId xmlns:a16="http://schemas.microsoft.com/office/drawing/2014/main" id="{0C4A8FD9-DA6D-C649-AE4F-752CD640874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65970FE-0372-034A-9335-8F8B83F4F835}"/>
              </a:ext>
            </a:extLst>
          </p:cNvPr>
          <p:cNvSpPr>
            <a:spLocks noGrp="1"/>
          </p:cNvSpPr>
          <p:nvPr>
            <p:ph type="sldNum" sz="quarter" idx="12"/>
          </p:nvPr>
        </p:nvSpPr>
        <p:spPr/>
        <p:txBody>
          <a:bodyPr/>
          <a:lstStyle/>
          <a:p>
            <a:fld id="{2012E1AF-2D64-E348-829E-8195D38003ED}" type="slidenum">
              <a:t>‹#›</a:t>
            </a:fld>
            <a:endParaRPr lang="en-US"/>
          </a:p>
        </p:txBody>
      </p:sp>
    </p:spTree>
    <p:extLst>
      <p:ext uri="{BB962C8B-B14F-4D97-AF65-F5344CB8AC3E}">
        <p14:creationId xmlns:p14="http://schemas.microsoft.com/office/powerpoint/2010/main" val="10092326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2A3944-F51A-6947-A64E-772961031FE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AAB32DF-C78E-A448-B283-FBDF1DA7701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A59B965-E56F-8C47-82EC-E82B56FB8743}"/>
              </a:ext>
            </a:extLst>
          </p:cNvPr>
          <p:cNvSpPr>
            <a:spLocks noGrp="1"/>
          </p:cNvSpPr>
          <p:nvPr>
            <p:ph type="dt" sz="half" idx="10"/>
          </p:nvPr>
        </p:nvSpPr>
        <p:spPr/>
        <p:txBody>
          <a:bodyPr/>
          <a:lstStyle/>
          <a:p>
            <a:fld id="{788909BE-AC4B-7D4B-9E41-06D286DC6C69}" type="datetimeFigureOut">
              <a:t>12/28/20</a:t>
            </a:fld>
            <a:endParaRPr lang="en-US"/>
          </a:p>
        </p:txBody>
      </p:sp>
      <p:sp>
        <p:nvSpPr>
          <p:cNvPr id="5" name="Footer Placeholder 4">
            <a:extLst>
              <a:ext uri="{FF2B5EF4-FFF2-40B4-BE49-F238E27FC236}">
                <a16:creationId xmlns:a16="http://schemas.microsoft.com/office/drawing/2014/main" id="{F2106E60-B64B-B448-BAD8-E093B74BEC2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13FE051-76B1-974A-9388-BB574F886407}"/>
              </a:ext>
            </a:extLst>
          </p:cNvPr>
          <p:cNvSpPr>
            <a:spLocks noGrp="1"/>
          </p:cNvSpPr>
          <p:nvPr>
            <p:ph type="sldNum" sz="quarter" idx="12"/>
          </p:nvPr>
        </p:nvSpPr>
        <p:spPr/>
        <p:txBody>
          <a:bodyPr/>
          <a:lstStyle/>
          <a:p>
            <a:fld id="{2012E1AF-2D64-E348-829E-8195D38003ED}" type="slidenum">
              <a:t>‹#›</a:t>
            </a:fld>
            <a:endParaRPr lang="en-US"/>
          </a:p>
        </p:txBody>
      </p:sp>
    </p:spTree>
    <p:extLst>
      <p:ext uri="{BB962C8B-B14F-4D97-AF65-F5344CB8AC3E}">
        <p14:creationId xmlns:p14="http://schemas.microsoft.com/office/powerpoint/2010/main" val="33048063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D8E33D-5BEA-004E-AF98-061E6338D82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5004232-F4F6-7E4F-A107-57B246C7C50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50E0F7-3486-0547-AD50-8C3687394A41}"/>
              </a:ext>
            </a:extLst>
          </p:cNvPr>
          <p:cNvSpPr>
            <a:spLocks noGrp="1"/>
          </p:cNvSpPr>
          <p:nvPr>
            <p:ph type="dt" sz="half" idx="10"/>
          </p:nvPr>
        </p:nvSpPr>
        <p:spPr/>
        <p:txBody>
          <a:bodyPr/>
          <a:lstStyle/>
          <a:p>
            <a:fld id="{788909BE-AC4B-7D4B-9E41-06D286DC6C69}" type="datetimeFigureOut">
              <a:t>12/28/20</a:t>
            </a:fld>
            <a:endParaRPr lang="en-US"/>
          </a:p>
        </p:txBody>
      </p:sp>
      <p:sp>
        <p:nvSpPr>
          <p:cNvPr id="5" name="Footer Placeholder 4">
            <a:extLst>
              <a:ext uri="{FF2B5EF4-FFF2-40B4-BE49-F238E27FC236}">
                <a16:creationId xmlns:a16="http://schemas.microsoft.com/office/drawing/2014/main" id="{D44A5A23-2802-094F-B834-00225DAC74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C08E41B-21A2-8F41-A317-74353E894B57}"/>
              </a:ext>
            </a:extLst>
          </p:cNvPr>
          <p:cNvSpPr>
            <a:spLocks noGrp="1"/>
          </p:cNvSpPr>
          <p:nvPr>
            <p:ph type="sldNum" sz="quarter" idx="12"/>
          </p:nvPr>
        </p:nvSpPr>
        <p:spPr/>
        <p:txBody>
          <a:bodyPr/>
          <a:lstStyle/>
          <a:p>
            <a:fld id="{2012E1AF-2D64-E348-829E-8195D38003ED}" type="slidenum">
              <a:t>‹#›</a:t>
            </a:fld>
            <a:endParaRPr lang="en-US"/>
          </a:p>
        </p:txBody>
      </p:sp>
    </p:spTree>
    <p:extLst>
      <p:ext uri="{BB962C8B-B14F-4D97-AF65-F5344CB8AC3E}">
        <p14:creationId xmlns:p14="http://schemas.microsoft.com/office/powerpoint/2010/main" val="39919330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B71E9-F1F4-5742-A324-84954B46C99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E7C8B11-0944-1945-8329-30923D41900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F977A07-128C-5C46-A03B-9CC55FDC1F3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3C73016-B677-D042-A686-EDFF6F04D739}"/>
              </a:ext>
            </a:extLst>
          </p:cNvPr>
          <p:cNvSpPr>
            <a:spLocks noGrp="1"/>
          </p:cNvSpPr>
          <p:nvPr>
            <p:ph type="dt" sz="half" idx="10"/>
          </p:nvPr>
        </p:nvSpPr>
        <p:spPr/>
        <p:txBody>
          <a:bodyPr/>
          <a:lstStyle/>
          <a:p>
            <a:fld id="{788909BE-AC4B-7D4B-9E41-06D286DC6C69}" type="datetimeFigureOut">
              <a:t>12/28/20</a:t>
            </a:fld>
            <a:endParaRPr lang="en-US"/>
          </a:p>
        </p:txBody>
      </p:sp>
      <p:sp>
        <p:nvSpPr>
          <p:cNvPr id="6" name="Footer Placeholder 5">
            <a:extLst>
              <a:ext uri="{FF2B5EF4-FFF2-40B4-BE49-F238E27FC236}">
                <a16:creationId xmlns:a16="http://schemas.microsoft.com/office/drawing/2014/main" id="{25B39415-1D73-DA43-BD1B-F0C099035F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50A7CFD-83C6-9F44-B7E8-2DF925F157A4}"/>
              </a:ext>
            </a:extLst>
          </p:cNvPr>
          <p:cNvSpPr>
            <a:spLocks noGrp="1"/>
          </p:cNvSpPr>
          <p:nvPr>
            <p:ph type="sldNum" sz="quarter" idx="12"/>
          </p:nvPr>
        </p:nvSpPr>
        <p:spPr/>
        <p:txBody>
          <a:bodyPr/>
          <a:lstStyle/>
          <a:p>
            <a:fld id="{2012E1AF-2D64-E348-829E-8195D38003ED}" type="slidenum">
              <a:t>‹#›</a:t>
            </a:fld>
            <a:endParaRPr lang="en-US"/>
          </a:p>
        </p:txBody>
      </p:sp>
    </p:spTree>
    <p:extLst>
      <p:ext uri="{BB962C8B-B14F-4D97-AF65-F5344CB8AC3E}">
        <p14:creationId xmlns:p14="http://schemas.microsoft.com/office/powerpoint/2010/main" val="6472850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64E9B1-90A3-194A-A0BE-E94D3D37871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4CD31FF-1681-2B42-A00F-176EC08DCC6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92CA92C-31F5-4C4F-9436-A8C2E6FC3BC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6A36F78-4D0B-3C47-B2CA-27A9683A4AD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62850E4-3463-3143-BE51-C77495E3DBB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73F2F03-BFC1-DB4D-A694-F7B4D4AF1C2D}"/>
              </a:ext>
            </a:extLst>
          </p:cNvPr>
          <p:cNvSpPr>
            <a:spLocks noGrp="1"/>
          </p:cNvSpPr>
          <p:nvPr>
            <p:ph type="dt" sz="half" idx="10"/>
          </p:nvPr>
        </p:nvSpPr>
        <p:spPr/>
        <p:txBody>
          <a:bodyPr/>
          <a:lstStyle/>
          <a:p>
            <a:fld id="{788909BE-AC4B-7D4B-9E41-06D286DC6C69}" type="datetimeFigureOut">
              <a:t>12/28/20</a:t>
            </a:fld>
            <a:endParaRPr lang="en-US"/>
          </a:p>
        </p:txBody>
      </p:sp>
      <p:sp>
        <p:nvSpPr>
          <p:cNvPr id="8" name="Footer Placeholder 7">
            <a:extLst>
              <a:ext uri="{FF2B5EF4-FFF2-40B4-BE49-F238E27FC236}">
                <a16:creationId xmlns:a16="http://schemas.microsoft.com/office/drawing/2014/main" id="{4D8829EC-1ADE-1046-9B93-4528DA5B0BD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C1DF8C4-ABA5-E947-B1A5-308A85B2B88C}"/>
              </a:ext>
            </a:extLst>
          </p:cNvPr>
          <p:cNvSpPr>
            <a:spLocks noGrp="1"/>
          </p:cNvSpPr>
          <p:nvPr>
            <p:ph type="sldNum" sz="quarter" idx="12"/>
          </p:nvPr>
        </p:nvSpPr>
        <p:spPr/>
        <p:txBody>
          <a:bodyPr/>
          <a:lstStyle/>
          <a:p>
            <a:fld id="{2012E1AF-2D64-E348-829E-8195D38003ED}" type="slidenum">
              <a:t>‹#›</a:t>
            </a:fld>
            <a:endParaRPr lang="en-US"/>
          </a:p>
        </p:txBody>
      </p:sp>
    </p:spTree>
    <p:extLst>
      <p:ext uri="{BB962C8B-B14F-4D97-AF65-F5344CB8AC3E}">
        <p14:creationId xmlns:p14="http://schemas.microsoft.com/office/powerpoint/2010/main" val="41914232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AEB1F0-3BD4-E345-9D31-C04CFE39044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7BABB33-16BF-0540-8B0F-602D3F699E15}"/>
              </a:ext>
            </a:extLst>
          </p:cNvPr>
          <p:cNvSpPr>
            <a:spLocks noGrp="1"/>
          </p:cNvSpPr>
          <p:nvPr>
            <p:ph type="dt" sz="half" idx="10"/>
          </p:nvPr>
        </p:nvSpPr>
        <p:spPr/>
        <p:txBody>
          <a:bodyPr/>
          <a:lstStyle/>
          <a:p>
            <a:fld id="{788909BE-AC4B-7D4B-9E41-06D286DC6C69}" type="datetimeFigureOut">
              <a:t>12/28/20</a:t>
            </a:fld>
            <a:endParaRPr lang="en-US"/>
          </a:p>
        </p:txBody>
      </p:sp>
      <p:sp>
        <p:nvSpPr>
          <p:cNvPr id="4" name="Footer Placeholder 3">
            <a:extLst>
              <a:ext uri="{FF2B5EF4-FFF2-40B4-BE49-F238E27FC236}">
                <a16:creationId xmlns:a16="http://schemas.microsoft.com/office/drawing/2014/main" id="{85D821DE-1D3C-4542-B2F9-66331A8AC7A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A5FE5B9-C164-A44E-8F6F-CA435D24CD65}"/>
              </a:ext>
            </a:extLst>
          </p:cNvPr>
          <p:cNvSpPr>
            <a:spLocks noGrp="1"/>
          </p:cNvSpPr>
          <p:nvPr>
            <p:ph type="sldNum" sz="quarter" idx="12"/>
          </p:nvPr>
        </p:nvSpPr>
        <p:spPr/>
        <p:txBody>
          <a:bodyPr/>
          <a:lstStyle/>
          <a:p>
            <a:fld id="{2012E1AF-2D64-E348-829E-8195D38003ED}" type="slidenum">
              <a:t>‹#›</a:t>
            </a:fld>
            <a:endParaRPr lang="en-US"/>
          </a:p>
        </p:txBody>
      </p:sp>
    </p:spTree>
    <p:extLst>
      <p:ext uri="{BB962C8B-B14F-4D97-AF65-F5344CB8AC3E}">
        <p14:creationId xmlns:p14="http://schemas.microsoft.com/office/powerpoint/2010/main" val="35322387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7BF4B16-73C1-EE4A-8087-46A79761FE46}"/>
              </a:ext>
            </a:extLst>
          </p:cNvPr>
          <p:cNvSpPr>
            <a:spLocks noGrp="1"/>
          </p:cNvSpPr>
          <p:nvPr>
            <p:ph type="dt" sz="half" idx="10"/>
          </p:nvPr>
        </p:nvSpPr>
        <p:spPr/>
        <p:txBody>
          <a:bodyPr/>
          <a:lstStyle/>
          <a:p>
            <a:fld id="{788909BE-AC4B-7D4B-9E41-06D286DC6C69}" type="datetimeFigureOut">
              <a:t>12/28/20</a:t>
            </a:fld>
            <a:endParaRPr lang="en-US"/>
          </a:p>
        </p:txBody>
      </p:sp>
      <p:sp>
        <p:nvSpPr>
          <p:cNvPr id="3" name="Footer Placeholder 2">
            <a:extLst>
              <a:ext uri="{FF2B5EF4-FFF2-40B4-BE49-F238E27FC236}">
                <a16:creationId xmlns:a16="http://schemas.microsoft.com/office/drawing/2014/main" id="{4C5AEE52-5F81-944B-B848-9103C74646C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17517C1-36C6-8A46-8814-5B6505848788}"/>
              </a:ext>
            </a:extLst>
          </p:cNvPr>
          <p:cNvSpPr>
            <a:spLocks noGrp="1"/>
          </p:cNvSpPr>
          <p:nvPr>
            <p:ph type="sldNum" sz="quarter" idx="12"/>
          </p:nvPr>
        </p:nvSpPr>
        <p:spPr/>
        <p:txBody>
          <a:bodyPr/>
          <a:lstStyle/>
          <a:p>
            <a:fld id="{2012E1AF-2D64-E348-829E-8195D38003ED}" type="slidenum">
              <a:t>‹#›</a:t>
            </a:fld>
            <a:endParaRPr lang="en-US"/>
          </a:p>
        </p:txBody>
      </p:sp>
    </p:spTree>
    <p:extLst>
      <p:ext uri="{BB962C8B-B14F-4D97-AF65-F5344CB8AC3E}">
        <p14:creationId xmlns:p14="http://schemas.microsoft.com/office/powerpoint/2010/main" val="24391952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CD59A6-5228-DF41-9EAD-587395C9BFB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F46179E-757D-6A45-BC05-B6430333CB3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99E9BAD-0196-3B44-BC95-E07CD98F97B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27462A4-83DB-624B-9109-D2EE96D28E10}"/>
              </a:ext>
            </a:extLst>
          </p:cNvPr>
          <p:cNvSpPr>
            <a:spLocks noGrp="1"/>
          </p:cNvSpPr>
          <p:nvPr>
            <p:ph type="dt" sz="half" idx="10"/>
          </p:nvPr>
        </p:nvSpPr>
        <p:spPr/>
        <p:txBody>
          <a:bodyPr/>
          <a:lstStyle/>
          <a:p>
            <a:fld id="{788909BE-AC4B-7D4B-9E41-06D286DC6C69}" type="datetimeFigureOut">
              <a:t>12/28/20</a:t>
            </a:fld>
            <a:endParaRPr lang="en-US"/>
          </a:p>
        </p:txBody>
      </p:sp>
      <p:sp>
        <p:nvSpPr>
          <p:cNvPr id="6" name="Footer Placeholder 5">
            <a:extLst>
              <a:ext uri="{FF2B5EF4-FFF2-40B4-BE49-F238E27FC236}">
                <a16:creationId xmlns:a16="http://schemas.microsoft.com/office/drawing/2014/main" id="{C78C49DF-98C7-CB49-AB32-F5DE9A9F14E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C564B04-FC75-B548-9F21-3DF632F445CC}"/>
              </a:ext>
            </a:extLst>
          </p:cNvPr>
          <p:cNvSpPr>
            <a:spLocks noGrp="1"/>
          </p:cNvSpPr>
          <p:nvPr>
            <p:ph type="sldNum" sz="quarter" idx="12"/>
          </p:nvPr>
        </p:nvSpPr>
        <p:spPr/>
        <p:txBody>
          <a:bodyPr/>
          <a:lstStyle/>
          <a:p>
            <a:fld id="{2012E1AF-2D64-E348-829E-8195D38003ED}" type="slidenum">
              <a:t>‹#›</a:t>
            </a:fld>
            <a:endParaRPr lang="en-US"/>
          </a:p>
        </p:txBody>
      </p:sp>
    </p:spTree>
    <p:extLst>
      <p:ext uri="{BB962C8B-B14F-4D97-AF65-F5344CB8AC3E}">
        <p14:creationId xmlns:p14="http://schemas.microsoft.com/office/powerpoint/2010/main" val="958707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DDF9C0-AFA1-4B4A-8FA3-3A56EEEBECB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FEB1271-952D-F349-8AF8-6E27342ABEA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221DE51-86D1-A446-AAB9-0116736ADB7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B1F3434-CF6F-FC41-A9B1-05557DC34E49}"/>
              </a:ext>
            </a:extLst>
          </p:cNvPr>
          <p:cNvSpPr>
            <a:spLocks noGrp="1"/>
          </p:cNvSpPr>
          <p:nvPr>
            <p:ph type="dt" sz="half" idx="10"/>
          </p:nvPr>
        </p:nvSpPr>
        <p:spPr/>
        <p:txBody>
          <a:bodyPr/>
          <a:lstStyle/>
          <a:p>
            <a:fld id="{788909BE-AC4B-7D4B-9E41-06D286DC6C69}" type="datetimeFigureOut">
              <a:t>12/28/20</a:t>
            </a:fld>
            <a:endParaRPr lang="en-US"/>
          </a:p>
        </p:txBody>
      </p:sp>
      <p:sp>
        <p:nvSpPr>
          <p:cNvPr id="6" name="Footer Placeholder 5">
            <a:extLst>
              <a:ext uri="{FF2B5EF4-FFF2-40B4-BE49-F238E27FC236}">
                <a16:creationId xmlns:a16="http://schemas.microsoft.com/office/drawing/2014/main" id="{88E9CFA0-FFCA-8D45-B7C4-09E27F006A7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F2F028F-19B1-F544-A2F2-73372DF9CB3F}"/>
              </a:ext>
            </a:extLst>
          </p:cNvPr>
          <p:cNvSpPr>
            <a:spLocks noGrp="1"/>
          </p:cNvSpPr>
          <p:nvPr>
            <p:ph type="sldNum" sz="quarter" idx="12"/>
          </p:nvPr>
        </p:nvSpPr>
        <p:spPr/>
        <p:txBody>
          <a:bodyPr/>
          <a:lstStyle/>
          <a:p>
            <a:fld id="{2012E1AF-2D64-E348-829E-8195D38003ED}" type="slidenum">
              <a:t>‹#›</a:t>
            </a:fld>
            <a:endParaRPr lang="en-US"/>
          </a:p>
        </p:txBody>
      </p:sp>
    </p:spTree>
    <p:extLst>
      <p:ext uri="{BB962C8B-B14F-4D97-AF65-F5344CB8AC3E}">
        <p14:creationId xmlns:p14="http://schemas.microsoft.com/office/powerpoint/2010/main" val="23403153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0035359-6B04-1F41-9C73-F6AE71579E7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8B3947F-4449-8B4A-8772-334FC94A029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0516088-AED1-F44E-808C-9D07F17BEF2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88909BE-AC4B-7D4B-9E41-06D286DC6C69}" type="datetimeFigureOut">
              <a:t>12/28/20</a:t>
            </a:fld>
            <a:endParaRPr lang="en-US"/>
          </a:p>
        </p:txBody>
      </p:sp>
      <p:sp>
        <p:nvSpPr>
          <p:cNvPr id="5" name="Footer Placeholder 4">
            <a:extLst>
              <a:ext uri="{FF2B5EF4-FFF2-40B4-BE49-F238E27FC236}">
                <a16:creationId xmlns:a16="http://schemas.microsoft.com/office/drawing/2014/main" id="{D9BCEB61-887F-524E-824F-490F10519B6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C86156C-5AC5-344C-B85B-A6E8B2FC3A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12E1AF-2D64-E348-829E-8195D38003ED}" type="slidenum">
              <a:t>‹#›</a:t>
            </a:fld>
            <a:endParaRPr lang="en-US"/>
          </a:p>
        </p:txBody>
      </p:sp>
    </p:spTree>
    <p:extLst>
      <p:ext uri="{BB962C8B-B14F-4D97-AF65-F5344CB8AC3E}">
        <p14:creationId xmlns:p14="http://schemas.microsoft.com/office/powerpoint/2010/main" val="188724049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docs.python.org/3/library/re.html#re.match" TargetMode="External"/><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hyperlink" Target="https://www.w3resource.com/python-exercises/re/"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www.w3schools.com/python/python_regex.asp" TargetMode="External"/><Relationship Id="rId2" Type="http://schemas.openxmlformats.org/officeDocument/2006/relationships/hyperlink" Target="https://www.tutorialspoint.com/python/python_reg_expressions.htm" TargetMode="External"/><Relationship Id="rId1" Type="http://schemas.openxmlformats.org/officeDocument/2006/relationships/slideLayout" Target="../slideLayouts/slideLayout2.xml"/><Relationship Id="rId5" Type="http://schemas.openxmlformats.org/officeDocument/2006/relationships/hyperlink" Target="https://www.datacamp.com/community/tutorials/python-regular-expression-tutorial" TargetMode="External"/><Relationship Id="rId4" Type="http://schemas.openxmlformats.org/officeDocument/2006/relationships/hyperlink" Target="https://docs.python.org/3/howto/regex.html"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en.wikipedia.org/wiki/Regular_expression" TargetMode="External"/><Relationship Id="rId2" Type="http://schemas.openxmlformats.org/officeDocument/2006/relationships/hyperlink" Target="https://en.wikipedia.org/wiki/Regular_language" TargetMode="External"/><Relationship Id="rId1" Type="http://schemas.openxmlformats.org/officeDocument/2006/relationships/slideLayout" Target="../slideLayouts/slideLayout2.xml"/><Relationship Id="rId5" Type="http://schemas.openxmlformats.org/officeDocument/2006/relationships/hyperlink" Target="https://en.wikipedia.org/wiki/QED_(text_editor)" TargetMode="External"/><Relationship Id="rId4" Type="http://schemas.openxmlformats.org/officeDocument/2006/relationships/hyperlink" Target="https://en.wikipedia.org/wiki/Ken_Thompson"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25CD76-8028-3648-B7F8-3126FFCBC51F}"/>
              </a:ext>
            </a:extLst>
          </p:cNvPr>
          <p:cNvSpPr>
            <a:spLocks noGrp="1"/>
          </p:cNvSpPr>
          <p:nvPr>
            <p:ph type="ctrTitle"/>
          </p:nvPr>
        </p:nvSpPr>
        <p:spPr/>
        <p:txBody>
          <a:bodyPr>
            <a:normAutofit fontScale="90000"/>
          </a:bodyPr>
          <a:lstStyle/>
          <a:p>
            <a:r>
              <a:rPr lang="en-US"/>
              <a:t>Lab 1</a:t>
            </a:r>
            <a:br>
              <a:rPr lang="en-US"/>
            </a:br>
            <a:r>
              <a:rPr lang="en-US"/>
              <a:t>Text Preprocesing</a:t>
            </a:r>
            <a:br>
              <a:rPr lang="en-US"/>
            </a:br>
            <a:r>
              <a:rPr lang="en-US"/>
              <a:t>using Python</a:t>
            </a:r>
          </a:p>
        </p:txBody>
      </p:sp>
      <p:sp>
        <p:nvSpPr>
          <p:cNvPr id="3" name="Subtitle 2">
            <a:extLst>
              <a:ext uri="{FF2B5EF4-FFF2-40B4-BE49-F238E27FC236}">
                <a16:creationId xmlns:a16="http://schemas.microsoft.com/office/drawing/2014/main" id="{FBC6BB7B-B80C-8143-BDCE-7C62D5481A85}"/>
              </a:ext>
            </a:extLst>
          </p:cNvPr>
          <p:cNvSpPr>
            <a:spLocks noGrp="1"/>
          </p:cNvSpPr>
          <p:nvPr>
            <p:ph type="subTitle" idx="1"/>
          </p:nvPr>
        </p:nvSpPr>
        <p:spPr>
          <a:xfrm>
            <a:off x="1524000" y="4229100"/>
            <a:ext cx="9144000" cy="1028700"/>
          </a:xfrm>
        </p:spPr>
        <p:txBody>
          <a:bodyPr/>
          <a:lstStyle/>
          <a:p>
            <a:r>
              <a:rPr lang="en-US"/>
              <a:t>Lê Anh Cường</a:t>
            </a:r>
          </a:p>
        </p:txBody>
      </p:sp>
    </p:spTree>
    <p:extLst>
      <p:ext uri="{BB962C8B-B14F-4D97-AF65-F5344CB8AC3E}">
        <p14:creationId xmlns:p14="http://schemas.microsoft.com/office/powerpoint/2010/main" val="33727287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28B03D9-CC4C-974A-A06B-719AE46AC44A}"/>
              </a:ext>
            </a:extLst>
          </p:cNvPr>
          <p:cNvPicPr>
            <a:picLocks noChangeAspect="1"/>
          </p:cNvPicPr>
          <p:nvPr/>
        </p:nvPicPr>
        <p:blipFill>
          <a:blip r:embed="rId2"/>
          <a:stretch>
            <a:fillRect/>
          </a:stretch>
        </p:blipFill>
        <p:spPr>
          <a:xfrm>
            <a:off x="1390650" y="577850"/>
            <a:ext cx="9410700" cy="5702300"/>
          </a:xfrm>
          <a:prstGeom prst="rect">
            <a:avLst/>
          </a:prstGeom>
        </p:spPr>
      </p:pic>
    </p:spTree>
    <p:extLst>
      <p:ext uri="{BB962C8B-B14F-4D97-AF65-F5344CB8AC3E}">
        <p14:creationId xmlns:p14="http://schemas.microsoft.com/office/powerpoint/2010/main" val="9964149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3A9428-61B8-CF48-8F34-6C3093A32BBD}"/>
              </a:ext>
            </a:extLst>
          </p:cNvPr>
          <p:cNvSpPr>
            <a:spLocks noGrp="1"/>
          </p:cNvSpPr>
          <p:nvPr>
            <p:ph type="title"/>
          </p:nvPr>
        </p:nvSpPr>
        <p:spPr/>
        <p:txBody>
          <a:bodyPr/>
          <a:lstStyle/>
          <a:p>
            <a:r>
              <a:rPr lang="en-US" b="1"/>
              <a:t>Using regular expression methods</a:t>
            </a:r>
            <a:endParaRPr lang="en-US"/>
          </a:p>
        </p:txBody>
      </p:sp>
      <p:pic>
        <p:nvPicPr>
          <p:cNvPr id="4" name="Picture 3">
            <a:extLst>
              <a:ext uri="{FF2B5EF4-FFF2-40B4-BE49-F238E27FC236}">
                <a16:creationId xmlns:a16="http://schemas.microsoft.com/office/drawing/2014/main" id="{954EDE52-41EE-0148-B98C-5B6897D29F60}"/>
              </a:ext>
            </a:extLst>
          </p:cNvPr>
          <p:cNvPicPr>
            <a:picLocks noChangeAspect="1"/>
          </p:cNvPicPr>
          <p:nvPr/>
        </p:nvPicPr>
        <p:blipFill>
          <a:blip r:embed="rId2"/>
          <a:stretch>
            <a:fillRect/>
          </a:stretch>
        </p:blipFill>
        <p:spPr>
          <a:xfrm>
            <a:off x="1428750" y="1957553"/>
            <a:ext cx="2559050" cy="1679867"/>
          </a:xfrm>
          <a:prstGeom prst="rect">
            <a:avLst/>
          </a:prstGeom>
        </p:spPr>
      </p:pic>
      <p:sp>
        <p:nvSpPr>
          <p:cNvPr id="5" name="Rectangle 4">
            <a:extLst>
              <a:ext uri="{FF2B5EF4-FFF2-40B4-BE49-F238E27FC236}">
                <a16:creationId xmlns:a16="http://schemas.microsoft.com/office/drawing/2014/main" id="{C84E41C8-D1B8-7948-B481-7CAC7EBFCF8A}"/>
              </a:ext>
            </a:extLst>
          </p:cNvPr>
          <p:cNvSpPr/>
          <p:nvPr/>
        </p:nvSpPr>
        <p:spPr>
          <a:xfrm>
            <a:off x="1130300" y="3743236"/>
            <a:ext cx="6096000" cy="1200329"/>
          </a:xfrm>
          <a:prstGeom prst="rect">
            <a:avLst/>
          </a:prstGeom>
        </p:spPr>
        <p:txBody>
          <a:bodyPr>
            <a:spAutoFit/>
          </a:bodyPr>
          <a:lstStyle/>
          <a:p>
            <a:r>
              <a:rPr lang="en-US" b="1" i="0">
                <a:solidFill>
                  <a:srgbClr val="222222"/>
                </a:solidFill>
                <a:effectLst/>
                <a:latin typeface="Source Sans Pro" panose="020B0503030403020204" pitchFamily="34" charset="0"/>
              </a:rPr>
              <a:t>findall()</a:t>
            </a:r>
            <a:r>
              <a:rPr lang="en-US" b="0" i="0">
                <a:solidFill>
                  <a:srgbClr val="222222"/>
                </a:solidFill>
                <a:effectLst/>
                <a:latin typeface="Source Sans Pro" panose="020B0503030403020204" pitchFamily="34" charset="0"/>
              </a:rPr>
              <a:t> module is used to search for “all” occurrences that match a given pattern. In contrast, s</a:t>
            </a:r>
          </a:p>
          <a:p>
            <a:r>
              <a:rPr lang="en-US" b="1" i="0">
                <a:solidFill>
                  <a:srgbClr val="222222"/>
                </a:solidFill>
                <a:effectLst/>
                <a:latin typeface="Source Sans Pro" panose="020B0503030403020204" pitchFamily="34" charset="0"/>
              </a:rPr>
              <a:t>search()</a:t>
            </a:r>
            <a:r>
              <a:rPr lang="en-US" b="0" i="0">
                <a:solidFill>
                  <a:srgbClr val="222222"/>
                </a:solidFill>
                <a:effectLst/>
                <a:latin typeface="Source Sans Pro" panose="020B0503030403020204" pitchFamily="34" charset="0"/>
              </a:rPr>
              <a:t> module will only return the first occurrence that matches the specified pattern.</a:t>
            </a:r>
          </a:p>
        </p:txBody>
      </p:sp>
      <p:sp>
        <p:nvSpPr>
          <p:cNvPr id="6" name="Rectangle 5">
            <a:extLst>
              <a:ext uri="{FF2B5EF4-FFF2-40B4-BE49-F238E27FC236}">
                <a16:creationId xmlns:a16="http://schemas.microsoft.com/office/drawing/2014/main" id="{AF35BDE1-DD68-0743-A3C7-E9CA50C49EDD}"/>
              </a:ext>
            </a:extLst>
          </p:cNvPr>
          <p:cNvSpPr/>
          <p:nvPr/>
        </p:nvSpPr>
        <p:spPr>
          <a:xfrm>
            <a:off x="1257300" y="5366802"/>
            <a:ext cx="6096000" cy="646331"/>
          </a:xfrm>
          <a:prstGeom prst="rect">
            <a:avLst/>
          </a:prstGeom>
        </p:spPr>
        <p:txBody>
          <a:bodyPr>
            <a:spAutoFit/>
          </a:bodyPr>
          <a:lstStyle/>
          <a:p>
            <a:r>
              <a:rPr lang="en-US" b="0" i="0">
                <a:solidFill>
                  <a:srgbClr val="242729"/>
                </a:solidFill>
                <a:effectLst/>
                <a:latin typeface="Arial" panose="020B0604020202020204" pitchFamily="34" charset="0"/>
              </a:rPr>
              <a:t>Note that </a:t>
            </a:r>
            <a:r>
              <a:rPr lang="en-US" b="1" i="0" u="sng">
                <a:effectLst/>
                <a:latin typeface="Arial" panose="020B0604020202020204" pitchFamily="34" charset="0"/>
                <a:hlinkClick r:id="rId3"/>
              </a:rPr>
              <a:t>re.match</a:t>
            </a:r>
            <a:r>
              <a:rPr lang="en-US" b="1" i="0">
                <a:solidFill>
                  <a:srgbClr val="242729"/>
                </a:solidFill>
                <a:effectLst/>
                <a:latin typeface="Arial" panose="020B0604020202020204" pitchFamily="34" charset="0"/>
              </a:rPr>
              <a:t> </a:t>
            </a:r>
            <a:r>
              <a:rPr lang="en-US" b="0" i="0">
                <a:solidFill>
                  <a:srgbClr val="242729"/>
                </a:solidFill>
                <a:effectLst/>
                <a:latin typeface="Arial" panose="020B0604020202020204" pitchFamily="34" charset="0"/>
              </a:rPr>
              <a:t>matches from the </a:t>
            </a:r>
            <a:r>
              <a:rPr lang="en-US" b="0" i="0">
                <a:solidFill>
                  <a:srgbClr val="242729"/>
                </a:solidFill>
                <a:effectLst/>
                <a:highlight>
                  <a:srgbClr val="FFFF00"/>
                </a:highlight>
                <a:latin typeface="Arial" panose="020B0604020202020204" pitchFamily="34" charset="0"/>
              </a:rPr>
              <a:t>beginning</a:t>
            </a:r>
            <a:r>
              <a:rPr lang="en-US" b="0" i="0">
                <a:solidFill>
                  <a:srgbClr val="242729"/>
                </a:solidFill>
                <a:effectLst/>
                <a:latin typeface="Arial" panose="020B0604020202020204" pitchFamily="34" charset="0"/>
              </a:rPr>
              <a:t> of the string.</a:t>
            </a:r>
            <a:endParaRPr lang="en-US"/>
          </a:p>
        </p:txBody>
      </p:sp>
    </p:spTree>
    <p:extLst>
      <p:ext uri="{BB962C8B-B14F-4D97-AF65-F5344CB8AC3E}">
        <p14:creationId xmlns:p14="http://schemas.microsoft.com/office/powerpoint/2010/main" val="25410345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0287F5-B105-304D-8170-E3205680F957}"/>
              </a:ext>
            </a:extLst>
          </p:cNvPr>
          <p:cNvSpPr>
            <a:spLocks noGrp="1"/>
          </p:cNvSpPr>
          <p:nvPr>
            <p:ph type="title"/>
          </p:nvPr>
        </p:nvSpPr>
        <p:spPr/>
        <p:txBody>
          <a:bodyPr/>
          <a:lstStyle/>
          <a:p>
            <a:r>
              <a:rPr lang="en-US"/>
              <a:t>Tokenize</a:t>
            </a:r>
          </a:p>
        </p:txBody>
      </p:sp>
      <p:sp>
        <p:nvSpPr>
          <p:cNvPr id="4" name="Rectangle 3">
            <a:extLst>
              <a:ext uri="{FF2B5EF4-FFF2-40B4-BE49-F238E27FC236}">
                <a16:creationId xmlns:a16="http://schemas.microsoft.com/office/drawing/2014/main" id="{F007E63F-0FBD-AB42-A12F-D403FF157C2B}"/>
              </a:ext>
            </a:extLst>
          </p:cNvPr>
          <p:cNvSpPr/>
          <p:nvPr/>
        </p:nvSpPr>
        <p:spPr>
          <a:xfrm>
            <a:off x="1409700" y="1674673"/>
            <a:ext cx="7454900" cy="1477328"/>
          </a:xfrm>
          <a:prstGeom prst="rect">
            <a:avLst/>
          </a:prstGeom>
        </p:spPr>
        <p:txBody>
          <a:bodyPr wrap="square">
            <a:spAutoFit/>
          </a:bodyPr>
          <a:lstStyle/>
          <a:p>
            <a:r>
              <a:rPr lang="vi-VN">
                <a:highlight>
                  <a:srgbClr val="FFFF00"/>
                </a:highlight>
              </a:rPr>
              <a:t>Input =</a:t>
            </a:r>
            <a:r>
              <a:rPr lang="vi-VN"/>
              <a:t> “Hai khu chung cư nằm trong khu vực "phố chung cư" ở Đà Nẵng. Các ca dương tính ghi nhận tại đây gồm "bệnh nhân 849, 853, 780, 781, 797 và 802". Từ 25/7 đến nay, Đà Nẵng đã ghi nhận 296 người mắc nCoV. Thành phố đang tiếp tục áp dụng cách ly xã hội theo chỉ thỉ 16 để khoanh vùng, dập dịch.”</a:t>
            </a:r>
            <a:endParaRPr lang="en-US"/>
          </a:p>
        </p:txBody>
      </p:sp>
      <p:pic>
        <p:nvPicPr>
          <p:cNvPr id="6" name="Picture 5">
            <a:extLst>
              <a:ext uri="{FF2B5EF4-FFF2-40B4-BE49-F238E27FC236}">
                <a16:creationId xmlns:a16="http://schemas.microsoft.com/office/drawing/2014/main" id="{04666DC8-8F89-E547-A2C7-EDD566776EEC}"/>
              </a:ext>
            </a:extLst>
          </p:cNvPr>
          <p:cNvPicPr>
            <a:picLocks noChangeAspect="1"/>
          </p:cNvPicPr>
          <p:nvPr/>
        </p:nvPicPr>
        <p:blipFill>
          <a:blip r:embed="rId2"/>
          <a:stretch>
            <a:fillRect/>
          </a:stretch>
        </p:blipFill>
        <p:spPr>
          <a:xfrm>
            <a:off x="9994900" y="2590800"/>
            <a:ext cx="1219200" cy="3759200"/>
          </a:xfrm>
          <a:prstGeom prst="rect">
            <a:avLst/>
          </a:prstGeom>
        </p:spPr>
      </p:pic>
      <p:sp>
        <p:nvSpPr>
          <p:cNvPr id="7" name="Rectangle 6">
            <a:extLst>
              <a:ext uri="{FF2B5EF4-FFF2-40B4-BE49-F238E27FC236}">
                <a16:creationId xmlns:a16="http://schemas.microsoft.com/office/drawing/2014/main" id="{5BDF9996-9E2E-7E43-B38B-6A28741C8479}"/>
              </a:ext>
            </a:extLst>
          </p:cNvPr>
          <p:cNvSpPr/>
          <p:nvPr/>
        </p:nvSpPr>
        <p:spPr>
          <a:xfrm>
            <a:off x="1409700" y="3705999"/>
            <a:ext cx="6908800" cy="2031325"/>
          </a:xfrm>
          <a:prstGeom prst="rect">
            <a:avLst/>
          </a:prstGeom>
        </p:spPr>
        <p:txBody>
          <a:bodyPr wrap="square">
            <a:spAutoFit/>
          </a:bodyPr>
          <a:lstStyle/>
          <a:p>
            <a:r>
              <a:rPr lang="vi-VN">
                <a:highlight>
                  <a:srgbClr val="FFFF00"/>
                </a:highlight>
              </a:rPr>
              <a:t>#1</a:t>
            </a:r>
            <a:r>
              <a:rPr lang="vi-VN"/>
              <a:t> Hai khu chung cư nằm trong khu vực "phố chung cư" ở Đà Nẵng. </a:t>
            </a:r>
          </a:p>
          <a:p>
            <a:r>
              <a:rPr lang="vi-VN">
                <a:highlight>
                  <a:srgbClr val="FFFF00"/>
                </a:highlight>
              </a:rPr>
              <a:t>#2</a:t>
            </a:r>
            <a:r>
              <a:rPr lang="vi-VN"/>
              <a:t> Các ca dương tính ghi nhận tại đây gồm "bệnh nhân 849, 853, 780, 781, 797 và 802". </a:t>
            </a:r>
          </a:p>
          <a:p>
            <a:r>
              <a:rPr lang="vi-VN">
                <a:highlight>
                  <a:srgbClr val="FFFF00"/>
                </a:highlight>
              </a:rPr>
              <a:t>#3</a:t>
            </a:r>
            <a:r>
              <a:rPr lang="vi-VN"/>
              <a:t> Từ 25/7 đến nay, Đà Nẵng đã ghi nhận 296 người mắc nCoV. </a:t>
            </a:r>
          </a:p>
          <a:p>
            <a:r>
              <a:rPr lang="vi-VN">
                <a:highlight>
                  <a:srgbClr val="FFFF00"/>
                </a:highlight>
              </a:rPr>
              <a:t>#4</a:t>
            </a:r>
            <a:r>
              <a:rPr lang="vi-VN"/>
              <a:t> Thành phố đang tiếp tục áp dụng cách ly xã hội theo chỉ thỉ 16 để khoanh vùng, dập dịch.</a:t>
            </a:r>
            <a:endParaRPr lang="en-US"/>
          </a:p>
        </p:txBody>
      </p:sp>
    </p:spTree>
    <p:extLst>
      <p:ext uri="{BB962C8B-B14F-4D97-AF65-F5344CB8AC3E}">
        <p14:creationId xmlns:p14="http://schemas.microsoft.com/office/powerpoint/2010/main" val="23529380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2E812-2B78-B747-A78E-75927EDFF9E2}"/>
              </a:ext>
            </a:extLst>
          </p:cNvPr>
          <p:cNvSpPr>
            <a:spLocks noGrp="1"/>
          </p:cNvSpPr>
          <p:nvPr>
            <p:ph type="title"/>
          </p:nvPr>
        </p:nvSpPr>
        <p:spPr/>
        <p:txBody>
          <a:bodyPr/>
          <a:lstStyle/>
          <a:p>
            <a:r>
              <a:rPr lang="en-US"/>
              <a:t>Practice</a:t>
            </a:r>
          </a:p>
        </p:txBody>
      </p:sp>
      <p:sp>
        <p:nvSpPr>
          <p:cNvPr id="3" name="Content Placeholder 2">
            <a:extLst>
              <a:ext uri="{FF2B5EF4-FFF2-40B4-BE49-F238E27FC236}">
                <a16:creationId xmlns:a16="http://schemas.microsoft.com/office/drawing/2014/main" id="{7E98E124-A278-7349-A87F-10EFE886D2C6}"/>
              </a:ext>
            </a:extLst>
          </p:cNvPr>
          <p:cNvSpPr>
            <a:spLocks noGrp="1"/>
          </p:cNvSpPr>
          <p:nvPr>
            <p:ph idx="1"/>
          </p:nvPr>
        </p:nvSpPr>
        <p:spPr/>
        <p:txBody>
          <a:bodyPr/>
          <a:lstStyle/>
          <a:p>
            <a:r>
              <a:rPr lang="en-US">
                <a:hlinkClick r:id="rId2"/>
              </a:rPr>
              <a:t>https://www.w3resource.com/python-exercises/re/</a:t>
            </a:r>
            <a:endParaRPr lang="en-US"/>
          </a:p>
          <a:p>
            <a:endParaRPr lang="en-US"/>
          </a:p>
        </p:txBody>
      </p:sp>
    </p:spTree>
    <p:extLst>
      <p:ext uri="{BB962C8B-B14F-4D97-AF65-F5344CB8AC3E}">
        <p14:creationId xmlns:p14="http://schemas.microsoft.com/office/powerpoint/2010/main" val="37501570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6D37E3-FE6D-D447-B12C-EBA27148CF0D}"/>
              </a:ext>
            </a:extLst>
          </p:cNvPr>
          <p:cNvSpPr>
            <a:spLocks noGrp="1"/>
          </p:cNvSpPr>
          <p:nvPr>
            <p:ph type="title"/>
          </p:nvPr>
        </p:nvSpPr>
        <p:spPr/>
        <p:txBody>
          <a:bodyPr/>
          <a:lstStyle/>
          <a:p>
            <a:r>
              <a:rPr lang="en-US"/>
              <a:t>References</a:t>
            </a:r>
          </a:p>
        </p:txBody>
      </p:sp>
      <p:sp>
        <p:nvSpPr>
          <p:cNvPr id="3" name="Content Placeholder 2">
            <a:extLst>
              <a:ext uri="{FF2B5EF4-FFF2-40B4-BE49-F238E27FC236}">
                <a16:creationId xmlns:a16="http://schemas.microsoft.com/office/drawing/2014/main" id="{1B436FC5-0973-BA48-BB6D-FE8D20565529}"/>
              </a:ext>
            </a:extLst>
          </p:cNvPr>
          <p:cNvSpPr>
            <a:spLocks noGrp="1"/>
          </p:cNvSpPr>
          <p:nvPr>
            <p:ph idx="1"/>
          </p:nvPr>
        </p:nvSpPr>
        <p:spPr/>
        <p:txBody>
          <a:bodyPr/>
          <a:lstStyle/>
          <a:p>
            <a:r>
              <a:rPr lang="en-US">
                <a:hlinkClick r:id="rId2"/>
              </a:rPr>
              <a:t>https://www.tutorialspoint.com/python/python_reg_expressions.htm</a:t>
            </a:r>
            <a:endParaRPr lang="en-US"/>
          </a:p>
          <a:p>
            <a:r>
              <a:rPr lang="en-US">
                <a:hlinkClick r:id="rId3"/>
              </a:rPr>
              <a:t>https://www.w3schools.com/python/python_regex.asp</a:t>
            </a:r>
            <a:endParaRPr lang="en-US"/>
          </a:p>
          <a:p>
            <a:r>
              <a:rPr lang="en-US">
                <a:hlinkClick r:id="rId4"/>
              </a:rPr>
              <a:t>https://docs.python.org/3/howto/regex.html</a:t>
            </a:r>
            <a:endParaRPr lang="en-US"/>
          </a:p>
          <a:p>
            <a:r>
              <a:rPr lang="en-US">
                <a:hlinkClick r:id="rId5"/>
              </a:rPr>
              <a:t>https://www.datacamp.com/community/tutorials/python-regular-expression-tutorial</a:t>
            </a:r>
            <a:endParaRPr lang="en-US"/>
          </a:p>
          <a:p>
            <a:endParaRPr lang="en-US"/>
          </a:p>
          <a:p>
            <a:endParaRPr lang="en-US"/>
          </a:p>
        </p:txBody>
      </p:sp>
    </p:spTree>
    <p:extLst>
      <p:ext uri="{BB962C8B-B14F-4D97-AF65-F5344CB8AC3E}">
        <p14:creationId xmlns:p14="http://schemas.microsoft.com/office/powerpoint/2010/main" val="30768049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52B41-62A4-0349-B1C2-C06031E33924}"/>
              </a:ext>
            </a:extLst>
          </p:cNvPr>
          <p:cNvSpPr>
            <a:spLocks noGrp="1"/>
          </p:cNvSpPr>
          <p:nvPr>
            <p:ph type="title"/>
          </p:nvPr>
        </p:nvSpPr>
        <p:spPr/>
        <p:txBody>
          <a:bodyPr/>
          <a:lstStyle/>
          <a:p>
            <a:r>
              <a:rPr lang="en-US"/>
              <a:t>Exercises</a:t>
            </a:r>
          </a:p>
        </p:txBody>
      </p:sp>
      <p:sp>
        <p:nvSpPr>
          <p:cNvPr id="3" name="Content Placeholder 2">
            <a:extLst>
              <a:ext uri="{FF2B5EF4-FFF2-40B4-BE49-F238E27FC236}">
                <a16:creationId xmlns:a16="http://schemas.microsoft.com/office/drawing/2014/main" id="{0B4F81C2-46E1-364F-84FE-ACA73E63BE06}"/>
              </a:ext>
            </a:extLst>
          </p:cNvPr>
          <p:cNvSpPr>
            <a:spLocks noGrp="1"/>
          </p:cNvSpPr>
          <p:nvPr>
            <p:ph idx="1"/>
          </p:nvPr>
        </p:nvSpPr>
        <p:spPr/>
        <p:txBody>
          <a:bodyPr/>
          <a:lstStyle/>
          <a:p>
            <a:pPr marL="514350" indent="-514350">
              <a:buFont typeface="+mj-lt"/>
              <a:buAutoNum type="arabicPeriod"/>
            </a:pPr>
            <a:r>
              <a:rPr lang="en-US"/>
              <a:t>Write a program for sentence splitter and token splitter, </a:t>
            </a:r>
            <a:r>
              <a:rPr lang="en-US">
                <a:highlight>
                  <a:srgbClr val="FFFF00"/>
                </a:highlight>
              </a:rPr>
              <a:t>using regular expression.</a:t>
            </a:r>
          </a:p>
          <a:p>
            <a:pPr marL="514350" indent="-514350">
              <a:buFont typeface="+mj-lt"/>
              <a:buAutoNum type="arabicPeriod"/>
            </a:pPr>
            <a:r>
              <a:rPr lang="en-US"/>
              <a:t>Write functions to check whether a token/word has form of </a:t>
            </a:r>
            <a:r>
              <a:rPr lang="en-US">
                <a:highlight>
                  <a:srgbClr val="FFFF00"/>
                </a:highlight>
              </a:rPr>
              <a:t>website</a:t>
            </a:r>
            <a:r>
              <a:rPr lang="en-US"/>
              <a:t>, </a:t>
            </a:r>
            <a:r>
              <a:rPr lang="en-US">
                <a:highlight>
                  <a:srgbClr val="FFFF00"/>
                </a:highlight>
              </a:rPr>
              <a:t>date</a:t>
            </a:r>
            <a:r>
              <a:rPr lang="en-US"/>
              <a:t>, </a:t>
            </a:r>
            <a:r>
              <a:rPr lang="en-US">
                <a:highlight>
                  <a:srgbClr val="FFFF00"/>
                </a:highlight>
              </a:rPr>
              <a:t>number</a:t>
            </a:r>
            <a:r>
              <a:rPr lang="en-US"/>
              <a:t>, </a:t>
            </a:r>
            <a:r>
              <a:rPr lang="en-US">
                <a:highlight>
                  <a:srgbClr val="FFFF00"/>
                </a:highlight>
              </a:rPr>
              <a:t>float</a:t>
            </a:r>
            <a:r>
              <a:rPr lang="en-US"/>
              <a:t>, containing </a:t>
            </a:r>
            <a:r>
              <a:rPr lang="en-US">
                <a:highlight>
                  <a:srgbClr val="FFFF00"/>
                </a:highlight>
              </a:rPr>
              <a:t>mix of characters and decimals</a:t>
            </a:r>
            <a:r>
              <a:rPr lang="en-US"/>
              <a:t>, containing </a:t>
            </a:r>
            <a:r>
              <a:rPr lang="en-US">
                <a:highlight>
                  <a:srgbClr val="FFFF00"/>
                </a:highlight>
              </a:rPr>
              <a:t>characters only</a:t>
            </a:r>
            <a:r>
              <a:rPr lang="en-US"/>
              <a:t>.</a:t>
            </a:r>
          </a:p>
          <a:p>
            <a:pPr marL="514350" indent="-514350">
              <a:buFont typeface="+mj-lt"/>
              <a:buAutoNum type="arabicPeriod"/>
            </a:pPr>
            <a:r>
              <a:rPr lang="en-US"/>
              <a:t>Do statistics on tokens from a given text: list different tokens and their frequency. </a:t>
            </a:r>
          </a:p>
          <a:p>
            <a:pPr lvl="1"/>
            <a:endParaRPr lang="en-US"/>
          </a:p>
        </p:txBody>
      </p:sp>
    </p:spTree>
    <p:extLst>
      <p:ext uri="{BB962C8B-B14F-4D97-AF65-F5344CB8AC3E}">
        <p14:creationId xmlns:p14="http://schemas.microsoft.com/office/powerpoint/2010/main" val="11887429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8107E9-DC40-4B47-8E4B-87CDF2C1BF9F}"/>
              </a:ext>
            </a:extLst>
          </p:cNvPr>
          <p:cNvSpPr>
            <a:spLocks noGrp="1"/>
          </p:cNvSpPr>
          <p:nvPr>
            <p:ph type="title"/>
          </p:nvPr>
        </p:nvSpPr>
        <p:spPr>
          <a:xfrm>
            <a:off x="838200" y="365125"/>
            <a:ext cx="10515600" cy="635001"/>
          </a:xfrm>
        </p:spPr>
        <p:txBody>
          <a:bodyPr>
            <a:normAutofit fontScale="90000"/>
          </a:bodyPr>
          <a:lstStyle/>
          <a:p>
            <a:r>
              <a:rPr lang="en-US"/>
              <a:t>Text preprocessing</a:t>
            </a:r>
          </a:p>
        </p:txBody>
      </p:sp>
      <p:sp>
        <p:nvSpPr>
          <p:cNvPr id="5" name="Document 4">
            <a:extLst>
              <a:ext uri="{FF2B5EF4-FFF2-40B4-BE49-F238E27FC236}">
                <a16:creationId xmlns:a16="http://schemas.microsoft.com/office/drawing/2014/main" id="{E010B958-90ED-3A49-BE02-28007D6D8C63}"/>
              </a:ext>
            </a:extLst>
          </p:cNvPr>
          <p:cNvSpPr/>
          <p:nvPr/>
        </p:nvSpPr>
        <p:spPr>
          <a:xfrm>
            <a:off x="3829051" y="1563688"/>
            <a:ext cx="1435100" cy="939800"/>
          </a:xfrm>
          <a:prstGeom prst="flowChartDocumen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Texts</a:t>
            </a:r>
          </a:p>
        </p:txBody>
      </p:sp>
      <p:sp>
        <p:nvSpPr>
          <p:cNvPr id="6" name="Document 5">
            <a:extLst>
              <a:ext uri="{FF2B5EF4-FFF2-40B4-BE49-F238E27FC236}">
                <a16:creationId xmlns:a16="http://schemas.microsoft.com/office/drawing/2014/main" id="{812EBC7A-1886-9640-AA4D-BD93F89F3EF3}"/>
              </a:ext>
            </a:extLst>
          </p:cNvPr>
          <p:cNvSpPr/>
          <p:nvPr/>
        </p:nvSpPr>
        <p:spPr>
          <a:xfrm>
            <a:off x="3829051" y="2832100"/>
            <a:ext cx="1435100" cy="939800"/>
          </a:xfrm>
          <a:prstGeom prst="flowChartDocumen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Word docs</a:t>
            </a:r>
          </a:p>
          <a:p>
            <a:pPr algn="ctr"/>
            <a:r>
              <a:rPr lang="en-US"/>
              <a:t>Reader</a:t>
            </a:r>
          </a:p>
        </p:txBody>
      </p:sp>
      <p:sp>
        <p:nvSpPr>
          <p:cNvPr id="7" name="Document 6">
            <a:extLst>
              <a:ext uri="{FF2B5EF4-FFF2-40B4-BE49-F238E27FC236}">
                <a16:creationId xmlns:a16="http://schemas.microsoft.com/office/drawing/2014/main" id="{73DF2E10-2EE1-794A-A035-037306243010}"/>
              </a:ext>
            </a:extLst>
          </p:cNvPr>
          <p:cNvSpPr/>
          <p:nvPr/>
        </p:nvSpPr>
        <p:spPr>
          <a:xfrm>
            <a:off x="3829051" y="4100512"/>
            <a:ext cx="1435100" cy="939800"/>
          </a:xfrm>
          <a:prstGeom prst="flowChartDocumen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.cvs</a:t>
            </a:r>
          </a:p>
          <a:p>
            <a:pPr algn="ctr"/>
            <a:r>
              <a:rPr lang="en-US"/>
              <a:t>Reader</a:t>
            </a:r>
          </a:p>
        </p:txBody>
      </p:sp>
      <p:sp>
        <p:nvSpPr>
          <p:cNvPr id="8" name="Document 7">
            <a:extLst>
              <a:ext uri="{FF2B5EF4-FFF2-40B4-BE49-F238E27FC236}">
                <a16:creationId xmlns:a16="http://schemas.microsoft.com/office/drawing/2014/main" id="{9AACFD20-8A5F-D940-B54E-85E3AF94DAD1}"/>
              </a:ext>
            </a:extLst>
          </p:cNvPr>
          <p:cNvSpPr/>
          <p:nvPr/>
        </p:nvSpPr>
        <p:spPr>
          <a:xfrm>
            <a:off x="3829051" y="5387975"/>
            <a:ext cx="1435100" cy="939800"/>
          </a:xfrm>
          <a:prstGeom prst="flowChartDocumen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Html</a:t>
            </a:r>
          </a:p>
          <a:p>
            <a:pPr algn="ctr"/>
            <a:r>
              <a:rPr lang="en-US"/>
              <a:t>Reader</a:t>
            </a:r>
          </a:p>
        </p:txBody>
      </p:sp>
      <p:sp>
        <p:nvSpPr>
          <p:cNvPr id="9" name="Rectangle 8">
            <a:extLst>
              <a:ext uri="{FF2B5EF4-FFF2-40B4-BE49-F238E27FC236}">
                <a16:creationId xmlns:a16="http://schemas.microsoft.com/office/drawing/2014/main" id="{B0DF50D8-018B-DB41-85BA-208334C22657}"/>
              </a:ext>
            </a:extLst>
          </p:cNvPr>
          <p:cNvSpPr/>
          <p:nvPr/>
        </p:nvSpPr>
        <p:spPr>
          <a:xfrm>
            <a:off x="6731000" y="3429000"/>
            <a:ext cx="1879600" cy="1041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Text</a:t>
            </a:r>
          </a:p>
          <a:p>
            <a:pPr algn="ctr"/>
            <a:r>
              <a:rPr lang="en-US"/>
              <a:t>Preprocessing</a:t>
            </a:r>
          </a:p>
        </p:txBody>
      </p:sp>
      <p:cxnSp>
        <p:nvCxnSpPr>
          <p:cNvPr id="11" name="Straight Arrow Connector 10">
            <a:extLst>
              <a:ext uri="{FF2B5EF4-FFF2-40B4-BE49-F238E27FC236}">
                <a16:creationId xmlns:a16="http://schemas.microsoft.com/office/drawing/2014/main" id="{04E00CA9-C71C-F84D-91FF-E97E50106367}"/>
              </a:ext>
            </a:extLst>
          </p:cNvPr>
          <p:cNvCxnSpPr>
            <a:cxnSpLocks/>
            <a:endCxn id="5" idx="1"/>
          </p:cNvCxnSpPr>
          <p:nvPr/>
        </p:nvCxnSpPr>
        <p:spPr>
          <a:xfrm flipV="1">
            <a:off x="2978151" y="2033588"/>
            <a:ext cx="850900" cy="201136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F157A921-FD25-9A43-8D4A-69A4F83BDAEA}"/>
              </a:ext>
            </a:extLst>
          </p:cNvPr>
          <p:cNvCxnSpPr>
            <a:cxnSpLocks/>
            <a:endCxn id="6" idx="1"/>
          </p:cNvCxnSpPr>
          <p:nvPr/>
        </p:nvCxnSpPr>
        <p:spPr>
          <a:xfrm flipV="1">
            <a:off x="2978151" y="3302000"/>
            <a:ext cx="850900" cy="7429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A16FA726-0AC4-EE43-8A28-0D3143495B98}"/>
              </a:ext>
            </a:extLst>
          </p:cNvPr>
          <p:cNvCxnSpPr>
            <a:cxnSpLocks/>
            <a:endCxn id="7" idx="1"/>
          </p:cNvCxnSpPr>
          <p:nvPr/>
        </p:nvCxnSpPr>
        <p:spPr>
          <a:xfrm>
            <a:off x="2978151" y="4044950"/>
            <a:ext cx="850900" cy="52546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Cloud 19">
            <a:extLst>
              <a:ext uri="{FF2B5EF4-FFF2-40B4-BE49-F238E27FC236}">
                <a16:creationId xmlns:a16="http://schemas.microsoft.com/office/drawing/2014/main" id="{E5BF5064-6843-B546-9AE9-50C80511A0D4}"/>
              </a:ext>
            </a:extLst>
          </p:cNvPr>
          <p:cNvSpPr/>
          <p:nvPr/>
        </p:nvSpPr>
        <p:spPr>
          <a:xfrm>
            <a:off x="920751" y="3302000"/>
            <a:ext cx="2057400" cy="1397000"/>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Multi Sources</a:t>
            </a:r>
          </a:p>
        </p:txBody>
      </p:sp>
      <p:sp>
        <p:nvSpPr>
          <p:cNvPr id="21" name="Rectangle 20">
            <a:extLst>
              <a:ext uri="{FF2B5EF4-FFF2-40B4-BE49-F238E27FC236}">
                <a16:creationId xmlns:a16="http://schemas.microsoft.com/office/drawing/2014/main" id="{DACC8B1A-29A3-7747-B38D-D69DD38E1B99}"/>
              </a:ext>
            </a:extLst>
          </p:cNvPr>
          <p:cNvSpPr/>
          <p:nvPr/>
        </p:nvSpPr>
        <p:spPr>
          <a:xfrm>
            <a:off x="1225551" y="5494337"/>
            <a:ext cx="1435100" cy="72707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Crawler</a:t>
            </a:r>
          </a:p>
        </p:txBody>
      </p:sp>
      <p:cxnSp>
        <p:nvCxnSpPr>
          <p:cNvPr id="23" name="Straight Arrow Connector 22">
            <a:extLst>
              <a:ext uri="{FF2B5EF4-FFF2-40B4-BE49-F238E27FC236}">
                <a16:creationId xmlns:a16="http://schemas.microsoft.com/office/drawing/2014/main" id="{40B93C17-764C-C14A-8A4C-FFE654019DF4}"/>
              </a:ext>
            </a:extLst>
          </p:cNvPr>
          <p:cNvCxnSpPr>
            <a:stCxn id="20" idx="1"/>
            <a:endCxn id="21" idx="0"/>
          </p:cNvCxnSpPr>
          <p:nvPr/>
        </p:nvCxnSpPr>
        <p:spPr>
          <a:xfrm flipH="1">
            <a:off x="1943101" y="4697512"/>
            <a:ext cx="6350" cy="7968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B9D48326-7D40-BC48-B52A-091909957A8C}"/>
              </a:ext>
            </a:extLst>
          </p:cNvPr>
          <p:cNvCxnSpPr>
            <a:stCxn id="21" idx="3"/>
            <a:endCxn id="8" idx="1"/>
          </p:cNvCxnSpPr>
          <p:nvPr/>
        </p:nvCxnSpPr>
        <p:spPr>
          <a:xfrm>
            <a:off x="2660651" y="5857875"/>
            <a:ext cx="11684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6" name="Oval 25">
            <a:extLst>
              <a:ext uri="{FF2B5EF4-FFF2-40B4-BE49-F238E27FC236}">
                <a16:creationId xmlns:a16="http://schemas.microsoft.com/office/drawing/2014/main" id="{39BEB7CA-4D35-934F-A7C0-7A24A56422EC}"/>
              </a:ext>
            </a:extLst>
          </p:cNvPr>
          <p:cNvSpPr/>
          <p:nvPr/>
        </p:nvSpPr>
        <p:spPr>
          <a:xfrm>
            <a:off x="9632949" y="1982788"/>
            <a:ext cx="1879600" cy="939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Sentences</a:t>
            </a:r>
          </a:p>
        </p:txBody>
      </p:sp>
      <p:sp>
        <p:nvSpPr>
          <p:cNvPr id="27" name="Oval 26">
            <a:extLst>
              <a:ext uri="{FF2B5EF4-FFF2-40B4-BE49-F238E27FC236}">
                <a16:creationId xmlns:a16="http://schemas.microsoft.com/office/drawing/2014/main" id="{6018CBF9-E969-7B40-A3A4-F00FD2729941}"/>
              </a:ext>
            </a:extLst>
          </p:cNvPr>
          <p:cNvSpPr/>
          <p:nvPr/>
        </p:nvSpPr>
        <p:spPr>
          <a:xfrm>
            <a:off x="9632949" y="3479800"/>
            <a:ext cx="1879600" cy="939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Tokens</a:t>
            </a:r>
          </a:p>
        </p:txBody>
      </p:sp>
      <p:sp>
        <p:nvSpPr>
          <p:cNvPr id="28" name="Oval 27">
            <a:extLst>
              <a:ext uri="{FF2B5EF4-FFF2-40B4-BE49-F238E27FC236}">
                <a16:creationId xmlns:a16="http://schemas.microsoft.com/office/drawing/2014/main" id="{5EC928D3-5E9E-2245-B60B-0105F9C226F3}"/>
              </a:ext>
            </a:extLst>
          </p:cNvPr>
          <p:cNvSpPr/>
          <p:nvPr/>
        </p:nvSpPr>
        <p:spPr>
          <a:xfrm>
            <a:off x="9632949" y="5045124"/>
            <a:ext cx="1879600" cy="939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Number, date, capital words,..</a:t>
            </a:r>
          </a:p>
        </p:txBody>
      </p:sp>
      <p:cxnSp>
        <p:nvCxnSpPr>
          <p:cNvPr id="30" name="Straight Arrow Connector 29">
            <a:extLst>
              <a:ext uri="{FF2B5EF4-FFF2-40B4-BE49-F238E27FC236}">
                <a16:creationId xmlns:a16="http://schemas.microsoft.com/office/drawing/2014/main" id="{B87FE814-61E8-534B-8AFA-A5898654BC65}"/>
              </a:ext>
            </a:extLst>
          </p:cNvPr>
          <p:cNvCxnSpPr>
            <a:stCxn id="5" idx="3"/>
            <a:endCxn id="9" idx="1"/>
          </p:cNvCxnSpPr>
          <p:nvPr/>
        </p:nvCxnSpPr>
        <p:spPr>
          <a:xfrm>
            <a:off x="5264151" y="2033588"/>
            <a:ext cx="1466849" cy="191611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B70A6DD7-7EC2-E548-9489-A406192C84DE}"/>
              </a:ext>
            </a:extLst>
          </p:cNvPr>
          <p:cNvCxnSpPr>
            <a:stCxn id="6" idx="3"/>
          </p:cNvCxnSpPr>
          <p:nvPr/>
        </p:nvCxnSpPr>
        <p:spPr>
          <a:xfrm>
            <a:off x="5264151" y="3302000"/>
            <a:ext cx="1466849" cy="6477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31BD27AF-82A9-6342-83BA-28C8C49AC69E}"/>
              </a:ext>
            </a:extLst>
          </p:cNvPr>
          <p:cNvCxnSpPr>
            <a:cxnSpLocks/>
            <a:stCxn id="7" idx="3"/>
            <a:endCxn id="9" idx="1"/>
          </p:cNvCxnSpPr>
          <p:nvPr/>
        </p:nvCxnSpPr>
        <p:spPr>
          <a:xfrm flipV="1">
            <a:off x="5264151" y="3949700"/>
            <a:ext cx="1466849" cy="62071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CDCD3A09-3B77-734E-836C-334121F2AE84}"/>
              </a:ext>
            </a:extLst>
          </p:cNvPr>
          <p:cNvCxnSpPr>
            <a:stCxn id="8" idx="3"/>
            <a:endCxn id="9" idx="1"/>
          </p:cNvCxnSpPr>
          <p:nvPr/>
        </p:nvCxnSpPr>
        <p:spPr>
          <a:xfrm flipV="1">
            <a:off x="5264151" y="3949700"/>
            <a:ext cx="1466849" cy="19081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9" name="Elbow Connector 38">
            <a:extLst>
              <a:ext uri="{FF2B5EF4-FFF2-40B4-BE49-F238E27FC236}">
                <a16:creationId xmlns:a16="http://schemas.microsoft.com/office/drawing/2014/main" id="{685624A3-F167-894E-AD25-683E94C86C50}"/>
              </a:ext>
            </a:extLst>
          </p:cNvPr>
          <p:cNvCxnSpPr>
            <a:stCxn id="9" idx="3"/>
            <a:endCxn id="26" idx="2"/>
          </p:cNvCxnSpPr>
          <p:nvPr/>
        </p:nvCxnSpPr>
        <p:spPr>
          <a:xfrm flipV="1">
            <a:off x="8610600" y="2452688"/>
            <a:ext cx="1022349" cy="149701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 name="Straight Arrow Connector 3">
            <a:extLst>
              <a:ext uri="{FF2B5EF4-FFF2-40B4-BE49-F238E27FC236}">
                <a16:creationId xmlns:a16="http://schemas.microsoft.com/office/drawing/2014/main" id="{5DE5D664-1846-C741-87E9-BE654A70654C}"/>
              </a:ext>
            </a:extLst>
          </p:cNvPr>
          <p:cNvCxnSpPr>
            <a:stCxn id="26" idx="4"/>
            <a:endCxn id="27" idx="0"/>
          </p:cNvCxnSpPr>
          <p:nvPr/>
        </p:nvCxnSpPr>
        <p:spPr>
          <a:xfrm>
            <a:off x="10572749" y="2922588"/>
            <a:ext cx="0" cy="55721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737171D4-1FAA-564B-AA1F-339149F350D3}"/>
              </a:ext>
            </a:extLst>
          </p:cNvPr>
          <p:cNvCxnSpPr>
            <a:stCxn id="27" idx="4"/>
            <a:endCxn id="28" idx="0"/>
          </p:cNvCxnSpPr>
          <p:nvPr/>
        </p:nvCxnSpPr>
        <p:spPr>
          <a:xfrm>
            <a:off x="10572749" y="4419600"/>
            <a:ext cx="0" cy="6255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079363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AEF0E69-12AC-834F-AB74-F2F8914E28B4}"/>
              </a:ext>
            </a:extLst>
          </p:cNvPr>
          <p:cNvSpPr/>
          <p:nvPr/>
        </p:nvSpPr>
        <p:spPr>
          <a:xfrm>
            <a:off x="3876542" y="669702"/>
            <a:ext cx="2125014" cy="8371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Tokenizer</a:t>
            </a:r>
          </a:p>
        </p:txBody>
      </p:sp>
      <p:sp>
        <p:nvSpPr>
          <p:cNvPr id="5" name="Document 4">
            <a:extLst>
              <a:ext uri="{FF2B5EF4-FFF2-40B4-BE49-F238E27FC236}">
                <a16:creationId xmlns:a16="http://schemas.microsoft.com/office/drawing/2014/main" id="{0A13B514-1B80-7A4D-8314-AC3534485DF9}"/>
              </a:ext>
            </a:extLst>
          </p:cNvPr>
          <p:cNvSpPr/>
          <p:nvPr/>
        </p:nvSpPr>
        <p:spPr>
          <a:xfrm>
            <a:off x="1094705" y="631065"/>
            <a:ext cx="1442434" cy="875763"/>
          </a:xfrm>
          <a:prstGeom prst="flowChartDocumen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texts</a:t>
            </a:r>
          </a:p>
        </p:txBody>
      </p:sp>
      <p:cxnSp>
        <p:nvCxnSpPr>
          <p:cNvPr id="7" name="Straight Arrow Connector 6">
            <a:extLst>
              <a:ext uri="{FF2B5EF4-FFF2-40B4-BE49-F238E27FC236}">
                <a16:creationId xmlns:a16="http://schemas.microsoft.com/office/drawing/2014/main" id="{5F64C117-03C5-CD4D-8AA5-1DAB99DDEED4}"/>
              </a:ext>
            </a:extLst>
          </p:cNvPr>
          <p:cNvCxnSpPr>
            <a:cxnSpLocks/>
            <a:stCxn id="5" idx="3"/>
            <a:endCxn id="4" idx="1"/>
          </p:cNvCxnSpPr>
          <p:nvPr/>
        </p:nvCxnSpPr>
        <p:spPr>
          <a:xfrm>
            <a:off x="2537139" y="1068947"/>
            <a:ext cx="1339403" cy="1931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D33E4A97-F733-B746-AE85-9A02F95E52D8}"/>
              </a:ext>
            </a:extLst>
          </p:cNvPr>
          <p:cNvSpPr/>
          <p:nvPr/>
        </p:nvSpPr>
        <p:spPr>
          <a:xfrm>
            <a:off x="3876541" y="2058474"/>
            <a:ext cx="2125014" cy="8371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POS tagging</a:t>
            </a:r>
          </a:p>
        </p:txBody>
      </p:sp>
      <p:sp>
        <p:nvSpPr>
          <p:cNvPr id="11" name="Rectangle 10">
            <a:extLst>
              <a:ext uri="{FF2B5EF4-FFF2-40B4-BE49-F238E27FC236}">
                <a16:creationId xmlns:a16="http://schemas.microsoft.com/office/drawing/2014/main" id="{3CA20292-EE07-954B-B972-1A7B4B3D85D0}"/>
              </a:ext>
            </a:extLst>
          </p:cNvPr>
          <p:cNvSpPr/>
          <p:nvPr/>
        </p:nvSpPr>
        <p:spPr>
          <a:xfrm>
            <a:off x="3863663" y="3447246"/>
            <a:ext cx="2137892" cy="8371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Parsing</a:t>
            </a:r>
          </a:p>
          <a:p>
            <a:pPr algn="ctr"/>
            <a:r>
              <a:rPr lang="en-US"/>
              <a:t>(Syntactic analysis)</a:t>
            </a:r>
          </a:p>
        </p:txBody>
      </p:sp>
      <p:sp>
        <p:nvSpPr>
          <p:cNvPr id="13" name="Rectangle 12">
            <a:extLst>
              <a:ext uri="{FF2B5EF4-FFF2-40B4-BE49-F238E27FC236}">
                <a16:creationId xmlns:a16="http://schemas.microsoft.com/office/drawing/2014/main" id="{A230BF42-DF93-EB46-BC72-FE1327C41D01}"/>
              </a:ext>
            </a:extLst>
          </p:cNvPr>
          <p:cNvSpPr/>
          <p:nvPr/>
        </p:nvSpPr>
        <p:spPr>
          <a:xfrm>
            <a:off x="3876541" y="4836018"/>
            <a:ext cx="2137892" cy="8371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Semantic Analysis</a:t>
            </a:r>
          </a:p>
        </p:txBody>
      </p:sp>
      <p:cxnSp>
        <p:nvCxnSpPr>
          <p:cNvPr id="15" name="Straight Arrow Connector 14">
            <a:extLst>
              <a:ext uri="{FF2B5EF4-FFF2-40B4-BE49-F238E27FC236}">
                <a16:creationId xmlns:a16="http://schemas.microsoft.com/office/drawing/2014/main" id="{65151465-273E-2E4F-928B-2FE410B8FE79}"/>
              </a:ext>
            </a:extLst>
          </p:cNvPr>
          <p:cNvCxnSpPr>
            <a:stCxn id="4" idx="2"/>
            <a:endCxn id="10" idx="0"/>
          </p:cNvCxnSpPr>
          <p:nvPr/>
        </p:nvCxnSpPr>
        <p:spPr>
          <a:xfrm flipH="1">
            <a:off x="4939048" y="1506828"/>
            <a:ext cx="1" cy="55164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28F4F43F-A9BF-6E42-B563-7B2E30120016}"/>
              </a:ext>
            </a:extLst>
          </p:cNvPr>
          <p:cNvCxnSpPr>
            <a:stCxn id="10" idx="2"/>
            <a:endCxn id="11" idx="0"/>
          </p:cNvCxnSpPr>
          <p:nvPr/>
        </p:nvCxnSpPr>
        <p:spPr>
          <a:xfrm flipH="1">
            <a:off x="4932609" y="2895600"/>
            <a:ext cx="6439" cy="55164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C54E0164-6260-DA4C-A4DF-98AD2FCBB3FD}"/>
              </a:ext>
            </a:extLst>
          </p:cNvPr>
          <p:cNvCxnSpPr>
            <a:stCxn id="11" idx="2"/>
            <a:endCxn id="13" idx="0"/>
          </p:cNvCxnSpPr>
          <p:nvPr/>
        </p:nvCxnSpPr>
        <p:spPr>
          <a:xfrm>
            <a:off x="4932609" y="4284372"/>
            <a:ext cx="12878" cy="55164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2A57271E-ED10-944F-9141-16FC0B735789}"/>
              </a:ext>
            </a:extLst>
          </p:cNvPr>
          <p:cNvCxnSpPr>
            <a:stCxn id="13" idx="3"/>
          </p:cNvCxnSpPr>
          <p:nvPr/>
        </p:nvCxnSpPr>
        <p:spPr>
          <a:xfrm>
            <a:off x="6014433" y="5254581"/>
            <a:ext cx="73409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4AB6200B-648D-8647-96C9-4B866D9796B0}"/>
              </a:ext>
            </a:extLst>
          </p:cNvPr>
          <p:cNvSpPr/>
          <p:nvPr/>
        </p:nvSpPr>
        <p:spPr>
          <a:xfrm>
            <a:off x="6748530" y="4836018"/>
            <a:ext cx="2137892" cy="8371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Pragmatic Analysis</a:t>
            </a:r>
          </a:p>
        </p:txBody>
      </p:sp>
      <p:sp>
        <p:nvSpPr>
          <p:cNvPr id="23" name="Rectangle 22">
            <a:extLst>
              <a:ext uri="{FF2B5EF4-FFF2-40B4-BE49-F238E27FC236}">
                <a16:creationId xmlns:a16="http://schemas.microsoft.com/office/drawing/2014/main" id="{640F5A61-CE4C-6940-BF26-3883B0589C64}"/>
              </a:ext>
            </a:extLst>
          </p:cNvPr>
          <p:cNvSpPr/>
          <p:nvPr/>
        </p:nvSpPr>
        <p:spPr>
          <a:xfrm>
            <a:off x="1210615" y="2071352"/>
            <a:ext cx="2125014" cy="8371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Morphology analysis</a:t>
            </a:r>
          </a:p>
        </p:txBody>
      </p:sp>
      <p:cxnSp>
        <p:nvCxnSpPr>
          <p:cNvPr id="25" name="Straight Arrow Connector 24">
            <a:extLst>
              <a:ext uri="{FF2B5EF4-FFF2-40B4-BE49-F238E27FC236}">
                <a16:creationId xmlns:a16="http://schemas.microsoft.com/office/drawing/2014/main" id="{817A80ED-F9D9-D146-A9F2-49F346F21C82}"/>
              </a:ext>
            </a:extLst>
          </p:cNvPr>
          <p:cNvCxnSpPr>
            <a:stCxn id="4" idx="2"/>
            <a:endCxn id="23" idx="0"/>
          </p:cNvCxnSpPr>
          <p:nvPr/>
        </p:nvCxnSpPr>
        <p:spPr>
          <a:xfrm flipH="1">
            <a:off x="2273122" y="1506828"/>
            <a:ext cx="2665927" cy="5645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C6977EB2-4D81-F040-BA7A-E9E465DF3D9C}"/>
              </a:ext>
            </a:extLst>
          </p:cNvPr>
          <p:cNvCxnSpPr>
            <a:stCxn id="23" idx="3"/>
            <a:endCxn id="10" idx="1"/>
          </p:cNvCxnSpPr>
          <p:nvPr/>
        </p:nvCxnSpPr>
        <p:spPr>
          <a:xfrm flipV="1">
            <a:off x="3335629" y="2477037"/>
            <a:ext cx="540912" cy="1287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8" name="Oval 27">
            <a:extLst>
              <a:ext uri="{FF2B5EF4-FFF2-40B4-BE49-F238E27FC236}">
                <a16:creationId xmlns:a16="http://schemas.microsoft.com/office/drawing/2014/main" id="{A66D12EB-38A2-3D43-8D98-2BFF280F6F85}"/>
              </a:ext>
            </a:extLst>
          </p:cNvPr>
          <p:cNvSpPr/>
          <p:nvPr/>
        </p:nvSpPr>
        <p:spPr>
          <a:xfrm>
            <a:off x="9736429" y="4836018"/>
            <a:ext cx="1584101" cy="83712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Results</a:t>
            </a:r>
          </a:p>
        </p:txBody>
      </p:sp>
      <p:cxnSp>
        <p:nvCxnSpPr>
          <p:cNvPr id="30" name="Straight Arrow Connector 29">
            <a:extLst>
              <a:ext uri="{FF2B5EF4-FFF2-40B4-BE49-F238E27FC236}">
                <a16:creationId xmlns:a16="http://schemas.microsoft.com/office/drawing/2014/main" id="{2BE4334C-495F-8440-A903-9F97A46F69BE}"/>
              </a:ext>
            </a:extLst>
          </p:cNvPr>
          <p:cNvCxnSpPr>
            <a:stCxn id="22" idx="3"/>
            <a:endCxn id="28" idx="2"/>
          </p:cNvCxnSpPr>
          <p:nvPr/>
        </p:nvCxnSpPr>
        <p:spPr>
          <a:xfrm>
            <a:off x="8886422" y="5254581"/>
            <a:ext cx="85000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125556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1B8E47-36BE-C94B-BCD4-EFAC5E579CB8}"/>
              </a:ext>
            </a:extLst>
          </p:cNvPr>
          <p:cNvSpPr>
            <a:spLocks noGrp="1"/>
          </p:cNvSpPr>
          <p:nvPr>
            <p:ph type="title"/>
          </p:nvPr>
        </p:nvSpPr>
        <p:spPr/>
        <p:txBody>
          <a:bodyPr/>
          <a:lstStyle/>
          <a:p>
            <a:r>
              <a:rPr lang="en-US"/>
              <a:t>Content</a:t>
            </a:r>
          </a:p>
        </p:txBody>
      </p:sp>
      <p:sp>
        <p:nvSpPr>
          <p:cNvPr id="3" name="Content Placeholder 2">
            <a:extLst>
              <a:ext uri="{FF2B5EF4-FFF2-40B4-BE49-F238E27FC236}">
                <a16:creationId xmlns:a16="http://schemas.microsoft.com/office/drawing/2014/main" id="{BFD12186-33AD-F441-A2F7-77869283C475}"/>
              </a:ext>
            </a:extLst>
          </p:cNvPr>
          <p:cNvSpPr>
            <a:spLocks noGrp="1"/>
          </p:cNvSpPr>
          <p:nvPr>
            <p:ph idx="1"/>
          </p:nvPr>
        </p:nvSpPr>
        <p:spPr/>
        <p:txBody>
          <a:bodyPr/>
          <a:lstStyle/>
          <a:p>
            <a:pPr marL="514350" indent="-514350">
              <a:buFont typeface="+mj-lt"/>
              <a:buAutoNum type="arabicPeriod"/>
            </a:pPr>
            <a:r>
              <a:rPr lang="en-US"/>
              <a:t>Data reading </a:t>
            </a:r>
          </a:p>
          <a:p>
            <a:pPr marL="514350" indent="-514350">
              <a:buFont typeface="+mj-lt"/>
              <a:buAutoNum type="arabicPeriod"/>
            </a:pPr>
            <a:r>
              <a:rPr lang="en-US"/>
              <a:t>Regular expression </a:t>
            </a:r>
          </a:p>
          <a:p>
            <a:pPr marL="514350" indent="-514350">
              <a:buFont typeface="+mj-lt"/>
              <a:buAutoNum type="arabicPeriod"/>
            </a:pPr>
            <a:r>
              <a:rPr lang="en-US"/>
              <a:t>Tokenizer</a:t>
            </a:r>
          </a:p>
          <a:p>
            <a:pPr marL="514350" indent="-514350">
              <a:buFont typeface="+mj-lt"/>
              <a:buAutoNum type="arabicPeriod"/>
            </a:pPr>
            <a:r>
              <a:rPr lang="en-US"/>
              <a:t>Statistics on texts</a:t>
            </a:r>
          </a:p>
          <a:p>
            <a:pPr marL="514350" indent="-514350">
              <a:buFont typeface="+mj-lt"/>
              <a:buAutoNum type="arabicPeriod"/>
            </a:pPr>
            <a:endParaRPr lang="en-US"/>
          </a:p>
        </p:txBody>
      </p:sp>
    </p:spTree>
    <p:extLst>
      <p:ext uri="{BB962C8B-B14F-4D97-AF65-F5344CB8AC3E}">
        <p14:creationId xmlns:p14="http://schemas.microsoft.com/office/powerpoint/2010/main" val="40770838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B0B74-7DEE-4443-9F49-09FC21B093EC}"/>
              </a:ext>
            </a:extLst>
          </p:cNvPr>
          <p:cNvSpPr>
            <a:spLocks noGrp="1"/>
          </p:cNvSpPr>
          <p:nvPr>
            <p:ph type="title"/>
          </p:nvPr>
        </p:nvSpPr>
        <p:spPr/>
        <p:txBody>
          <a:bodyPr/>
          <a:lstStyle/>
          <a:p>
            <a:r>
              <a:rPr lang="en-US"/>
              <a:t>Data Reading</a:t>
            </a:r>
          </a:p>
        </p:txBody>
      </p:sp>
      <p:sp>
        <p:nvSpPr>
          <p:cNvPr id="3" name="Content Placeholder 2">
            <a:extLst>
              <a:ext uri="{FF2B5EF4-FFF2-40B4-BE49-F238E27FC236}">
                <a16:creationId xmlns:a16="http://schemas.microsoft.com/office/drawing/2014/main" id="{E8814FEA-D048-F947-B1A9-607C8CFCEF16}"/>
              </a:ext>
            </a:extLst>
          </p:cNvPr>
          <p:cNvSpPr>
            <a:spLocks noGrp="1"/>
          </p:cNvSpPr>
          <p:nvPr>
            <p:ph idx="1"/>
          </p:nvPr>
        </p:nvSpPr>
        <p:spPr/>
        <p:txBody>
          <a:bodyPr/>
          <a:lstStyle/>
          <a:p>
            <a:r>
              <a:rPr lang="en-US"/>
              <a:t>Text file</a:t>
            </a:r>
          </a:p>
          <a:p>
            <a:r>
              <a:rPr lang="en-US"/>
              <a:t>Pandas library for reading structured files</a:t>
            </a:r>
          </a:p>
          <a:p>
            <a:pPr lvl="1"/>
            <a:r>
              <a:rPr lang="en-US"/>
              <a:t>Cvs files</a:t>
            </a:r>
          </a:p>
          <a:p>
            <a:pPr lvl="1"/>
            <a:r>
              <a:rPr lang="en-US"/>
              <a:t>Word files</a:t>
            </a:r>
          </a:p>
          <a:p>
            <a:pPr lvl="1"/>
            <a:r>
              <a:rPr lang="en-US"/>
              <a:t>Html files </a:t>
            </a:r>
          </a:p>
          <a:p>
            <a:endParaRPr lang="en-US"/>
          </a:p>
        </p:txBody>
      </p:sp>
    </p:spTree>
    <p:extLst>
      <p:ext uri="{BB962C8B-B14F-4D97-AF65-F5344CB8AC3E}">
        <p14:creationId xmlns:p14="http://schemas.microsoft.com/office/powerpoint/2010/main" val="11187315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0FBCAC-D0C1-D544-86A0-89AAE5CCBFF2}"/>
              </a:ext>
            </a:extLst>
          </p:cNvPr>
          <p:cNvSpPr>
            <a:spLocks noGrp="1"/>
          </p:cNvSpPr>
          <p:nvPr>
            <p:ph type="title"/>
          </p:nvPr>
        </p:nvSpPr>
        <p:spPr/>
        <p:txBody>
          <a:bodyPr/>
          <a:lstStyle/>
          <a:p>
            <a:r>
              <a:rPr lang="en-US"/>
              <a:t>Regular Expression </a:t>
            </a:r>
          </a:p>
        </p:txBody>
      </p:sp>
      <p:sp>
        <p:nvSpPr>
          <p:cNvPr id="4" name="Rectangle 3">
            <a:extLst>
              <a:ext uri="{FF2B5EF4-FFF2-40B4-BE49-F238E27FC236}">
                <a16:creationId xmlns:a16="http://schemas.microsoft.com/office/drawing/2014/main" id="{96A88689-DD0C-764B-BE35-5E4246DBF7D9}"/>
              </a:ext>
            </a:extLst>
          </p:cNvPr>
          <p:cNvSpPr/>
          <p:nvPr/>
        </p:nvSpPr>
        <p:spPr>
          <a:xfrm>
            <a:off x="1143000" y="1720840"/>
            <a:ext cx="9347200" cy="2585323"/>
          </a:xfrm>
          <a:prstGeom prst="rect">
            <a:avLst/>
          </a:prstGeom>
        </p:spPr>
        <p:txBody>
          <a:bodyPr wrap="square">
            <a:spAutoFit/>
          </a:bodyPr>
          <a:lstStyle/>
          <a:p>
            <a:r>
              <a:rPr lang="en-US" b="0" i="0">
                <a:solidFill>
                  <a:srgbClr val="222222"/>
                </a:solidFill>
                <a:effectLst/>
                <a:latin typeface="source sans pro" panose="020F0502020204030204" pitchFamily="34" charset="0"/>
              </a:rPr>
              <a:t>In 1951, mathematician Stephen Cole Kleene described the concept of a </a:t>
            </a:r>
            <a:r>
              <a:rPr lang="en-US" b="0" i="0" u="none" strike="noStrike">
                <a:solidFill>
                  <a:srgbClr val="3676AB"/>
                </a:solidFill>
                <a:effectLst/>
                <a:latin typeface="source sans pro" panose="020F0502020204030204" pitchFamily="34" charset="0"/>
                <a:hlinkClick r:id="rId2"/>
              </a:rPr>
              <a:t>regular language</a:t>
            </a:r>
            <a:r>
              <a:rPr lang="en-US" b="0" i="0">
                <a:solidFill>
                  <a:srgbClr val="222222"/>
                </a:solidFill>
                <a:effectLst/>
                <a:latin typeface="source sans pro" panose="020F0502020204030204" pitchFamily="34" charset="0"/>
              </a:rPr>
              <a:t>, a language that is recognizable by a finite automaton and formally expressible using </a:t>
            </a:r>
            <a:r>
              <a:rPr lang="en-US" b="0" i="0" u="none" strike="noStrike">
                <a:solidFill>
                  <a:srgbClr val="3676AB"/>
                </a:solidFill>
                <a:effectLst/>
                <a:latin typeface="source sans pro" panose="020F0502020204030204" pitchFamily="34" charset="0"/>
                <a:hlinkClick r:id="rId3"/>
              </a:rPr>
              <a:t>regular expressions</a:t>
            </a:r>
            <a:r>
              <a:rPr lang="en-US" b="0" i="0">
                <a:solidFill>
                  <a:srgbClr val="222222"/>
                </a:solidFill>
                <a:effectLst/>
                <a:latin typeface="source sans pro" panose="020F0502020204030204" pitchFamily="34" charset="0"/>
              </a:rPr>
              <a:t>. In the mid-1960s, computer science pioneer </a:t>
            </a:r>
            <a:r>
              <a:rPr lang="en-US" b="0" i="0" u="none" strike="noStrike">
                <a:solidFill>
                  <a:srgbClr val="3676AB"/>
                </a:solidFill>
                <a:effectLst/>
                <a:latin typeface="source sans pro" panose="020F0502020204030204" pitchFamily="34" charset="0"/>
                <a:hlinkClick r:id="rId4"/>
              </a:rPr>
              <a:t>Ken Thompson</a:t>
            </a:r>
            <a:r>
              <a:rPr lang="en-US" b="0" i="0">
                <a:solidFill>
                  <a:srgbClr val="222222"/>
                </a:solidFill>
                <a:effectLst/>
                <a:latin typeface="source sans pro" panose="020F0502020204030204" pitchFamily="34" charset="0"/>
              </a:rPr>
              <a:t>, one of the original designers of Unix, implemented pattern matching in the </a:t>
            </a:r>
            <a:r>
              <a:rPr lang="en-US" b="0" i="0" u="none" strike="noStrike">
                <a:solidFill>
                  <a:srgbClr val="3676AB"/>
                </a:solidFill>
                <a:effectLst/>
                <a:latin typeface="source sans pro" panose="020F0502020204030204" pitchFamily="34" charset="0"/>
                <a:hlinkClick r:id="rId5"/>
              </a:rPr>
              <a:t>QED text editor</a:t>
            </a:r>
            <a:r>
              <a:rPr lang="en-US" b="0" i="0">
                <a:solidFill>
                  <a:srgbClr val="222222"/>
                </a:solidFill>
                <a:effectLst/>
                <a:latin typeface="source sans pro" panose="020F0502020204030204" pitchFamily="34" charset="0"/>
              </a:rPr>
              <a:t> using Kleene’s notation.</a:t>
            </a:r>
          </a:p>
          <a:p>
            <a:endParaRPr lang="en-US" b="0" i="0">
              <a:solidFill>
                <a:srgbClr val="222222"/>
              </a:solidFill>
              <a:effectLst/>
              <a:latin typeface="source sans pro" panose="020F0502020204030204" pitchFamily="34" charset="0"/>
            </a:endParaRPr>
          </a:p>
          <a:p>
            <a:r>
              <a:rPr lang="en-US" b="0" i="0">
                <a:solidFill>
                  <a:srgbClr val="222222"/>
                </a:solidFill>
                <a:effectLst/>
                <a:latin typeface="source sans pro" panose="020B0503030403020204" pitchFamily="34" charset="0"/>
              </a:rPr>
              <a:t>Since then, regexes have appeared in many programming languages, editors, and other tools as a means of determining whether a string matches a specified pattern. Python, Java, and Perl all support regex functionality, as do most Unix tools and many text editors.  </a:t>
            </a:r>
          </a:p>
        </p:txBody>
      </p:sp>
    </p:spTree>
    <p:extLst>
      <p:ext uri="{BB962C8B-B14F-4D97-AF65-F5344CB8AC3E}">
        <p14:creationId xmlns:p14="http://schemas.microsoft.com/office/powerpoint/2010/main" val="8790495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C95EFC-308B-F14D-B339-A5A92442BC7B}"/>
              </a:ext>
            </a:extLst>
          </p:cNvPr>
          <p:cNvSpPr>
            <a:spLocks noGrp="1"/>
          </p:cNvSpPr>
          <p:nvPr>
            <p:ph type="title"/>
          </p:nvPr>
        </p:nvSpPr>
        <p:spPr/>
        <p:txBody>
          <a:bodyPr/>
          <a:lstStyle/>
          <a:p>
            <a:r>
              <a:rPr lang="en-US"/>
              <a:t>The </a:t>
            </a:r>
            <a:r>
              <a:rPr lang="en-US">
                <a:highlight>
                  <a:srgbClr val="FFFF00"/>
                </a:highlight>
              </a:rPr>
              <a:t>re</a:t>
            </a:r>
            <a:r>
              <a:rPr lang="en-US"/>
              <a:t> Module</a:t>
            </a:r>
          </a:p>
        </p:txBody>
      </p:sp>
      <p:sp>
        <p:nvSpPr>
          <p:cNvPr id="4" name="Rectangle 3">
            <a:extLst>
              <a:ext uri="{FF2B5EF4-FFF2-40B4-BE49-F238E27FC236}">
                <a16:creationId xmlns:a16="http://schemas.microsoft.com/office/drawing/2014/main" id="{69FCC98A-D7E7-6941-A8FC-EE9B1049DA8D}"/>
              </a:ext>
            </a:extLst>
          </p:cNvPr>
          <p:cNvSpPr/>
          <p:nvPr/>
        </p:nvSpPr>
        <p:spPr>
          <a:xfrm>
            <a:off x="838200" y="1690688"/>
            <a:ext cx="6096000" cy="646331"/>
          </a:xfrm>
          <a:prstGeom prst="rect">
            <a:avLst/>
          </a:prstGeom>
        </p:spPr>
        <p:txBody>
          <a:bodyPr>
            <a:spAutoFit/>
          </a:bodyPr>
          <a:lstStyle/>
          <a:p>
            <a:r>
              <a:rPr lang="en-US" b="0" i="0">
                <a:solidFill>
                  <a:srgbClr val="222222"/>
                </a:solidFill>
                <a:effectLst/>
                <a:latin typeface="source sans pro" panose="020B0503030403020204" pitchFamily="34" charset="0"/>
              </a:rPr>
              <a:t>Regex functionality in Python resides in a module named </a:t>
            </a:r>
            <a:r>
              <a:rPr lang="en-US"/>
              <a:t>re</a:t>
            </a:r>
            <a:r>
              <a:rPr lang="en-US" b="0" i="0">
                <a:solidFill>
                  <a:srgbClr val="222222"/>
                </a:solidFill>
                <a:effectLst/>
                <a:latin typeface="source sans pro" panose="020B0503030403020204" pitchFamily="34" charset="0"/>
              </a:rPr>
              <a:t>. The </a:t>
            </a:r>
            <a:r>
              <a:rPr lang="en-US"/>
              <a:t>re</a:t>
            </a:r>
            <a:r>
              <a:rPr lang="en-US" b="0" i="0">
                <a:solidFill>
                  <a:srgbClr val="222222"/>
                </a:solidFill>
                <a:effectLst/>
                <a:latin typeface="source sans pro" panose="020B0503030403020204" pitchFamily="34" charset="0"/>
              </a:rPr>
              <a:t> module contains many useful functions and methods</a:t>
            </a:r>
            <a:endParaRPr lang="en-US"/>
          </a:p>
        </p:txBody>
      </p:sp>
      <p:pic>
        <p:nvPicPr>
          <p:cNvPr id="5" name="Picture 4">
            <a:extLst>
              <a:ext uri="{FF2B5EF4-FFF2-40B4-BE49-F238E27FC236}">
                <a16:creationId xmlns:a16="http://schemas.microsoft.com/office/drawing/2014/main" id="{E9319249-3231-8149-AA19-67402C0BCB4A}"/>
              </a:ext>
            </a:extLst>
          </p:cNvPr>
          <p:cNvPicPr>
            <a:picLocks noChangeAspect="1"/>
          </p:cNvPicPr>
          <p:nvPr/>
        </p:nvPicPr>
        <p:blipFill>
          <a:blip r:embed="rId2"/>
          <a:stretch>
            <a:fillRect/>
          </a:stretch>
        </p:blipFill>
        <p:spPr>
          <a:xfrm>
            <a:off x="1720850" y="2983350"/>
            <a:ext cx="7810500" cy="2578100"/>
          </a:xfrm>
          <a:prstGeom prst="rect">
            <a:avLst/>
          </a:prstGeom>
        </p:spPr>
      </p:pic>
      <p:pic>
        <p:nvPicPr>
          <p:cNvPr id="6" name="Picture 5">
            <a:extLst>
              <a:ext uri="{FF2B5EF4-FFF2-40B4-BE49-F238E27FC236}">
                <a16:creationId xmlns:a16="http://schemas.microsoft.com/office/drawing/2014/main" id="{78145804-239F-BD4A-AC46-9C8DEA328502}"/>
              </a:ext>
            </a:extLst>
          </p:cNvPr>
          <p:cNvPicPr>
            <a:picLocks noChangeAspect="1"/>
          </p:cNvPicPr>
          <p:nvPr/>
        </p:nvPicPr>
        <p:blipFill>
          <a:blip r:embed="rId3"/>
          <a:stretch>
            <a:fillRect/>
          </a:stretch>
        </p:blipFill>
        <p:spPr>
          <a:xfrm>
            <a:off x="7924800" y="2337019"/>
            <a:ext cx="2819400" cy="1447800"/>
          </a:xfrm>
          <a:prstGeom prst="rect">
            <a:avLst/>
          </a:prstGeom>
        </p:spPr>
      </p:pic>
    </p:spTree>
    <p:extLst>
      <p:ext uri="{BB962C8B-B14F-4D97-AF65-F5344CB8AC3E}">
        <p14:creationId xmlns:p14="http://schemas.microsoft.com/office/powerpoint/2010/main" val="23163075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085E8-8C7D-C64E-9229-43D633081D2A}"/>
              </a:ext>
            </a:extLst>
          </p:cNvPr>
          <p:cNvSpPr>
            <a:spLocks noGrp="1"/>
          </p:cNvSpPr>
          <p:nvPr>
            <p:ph type="title"/>
          </p:nvPr>
        </p:nvSpPr>
        <p:spPr/>
        <p:txBody>
          <a:bodyPr/>
          <a:lstStyle/>
          <a:p>
            <a:r>
              <a:rPr lang="en-US"/>
              <a:t>Common Regex Patterns </a:t>
            </a:r>
          </a:p>
        </p:txBody>
      </p:sp>
      <p:pic>
        <p:nvPicPr>
          <p:cNvPr id="4" name="Picture 3">
            <a:extLst>
              <a:ext uri="{FF2B5EF4-FFF2-40B4-BE49-F238E27FC236}">
                <a16:creationId xmlns:a16="http://schemas.microsoft.com/office/drawing/2014/main" id="{81169897-E59F-254E-9E5A-F909840C14C1}"/>
              </a:ext>
            </a:extLst>
          </p:cNvPr>
          <p:cNvPicPr>
            <a:picLocks noChangeAspect="1"/>
          </p:cNvPicPr>
          <p:nvPr/>
        </p:nvPicPr>
        <p:blipFill>
          <a:blip r:embed="rId2"/>
          <a:stretch>
            <a:fillRect/>
          </a:stretch>
        </p:blipFill>
        <p:spPr>
          <a:xfrm>
            <a:off x="721216" y="1946279"/>
            <a:ext cx="10118501" cy="3891731"/>
          </a:xfrm>
          <a:prstGeom prst="rect">
            <a:avLst/>
          </a:prstGeom>
        </p:spPr>
      </p:pic>
    </p:spTree>
    <p:extLst>
      <p:ext uri="{BB962C8B-B14F-4D97-AF65-F5344CB8AC3E}">
        <p14:creationId xmlns:p14="http://schemas.microsoft.com/office/powerpoint/2010/main" val="32105747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43803B3-D9E9-DC44-ABD6-5E2999D7E7F8}"/>
              </a:ext>
            </a:extLst>
          </p:cNvPr>
          <p:cNvPicPr>
            <a:picLocks noChangeAspect="1"/>
          </p:cNvPicPr>
          <p:nvPr/>
        </p:nvPicPr>
        <p:blipFill>
          <a:blip r:embed="rId2"/>
          <a:stretch>
            <a:fillRect/>
          </a:stretch>
        </p:blipFill>
        <p:spPr>
          <a:xfrm>
            <a:off x="393700" y="1555750"/>
            <a:ext cx="11404600" cy="3746500"/>
          </a:xfrm>
          <a:prstGeom prst="rect">
            <a:avLst/>
          </a:prstGeom>
        </p:spPr>
      </p:pic>
    </p:spTree>
    <p:extLst>
      <p:ext uri="{BB962C8B-B14F-4D97-AF65-F5344CB8AC3E}">
        <p14:creationId xmlns:p14="http://schemas.microsoft.com/office/powerpoint/2010/main" val="151454459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700</TotalTime>
  <Words>410</Words>
  <Application>Microsoft Macintosh PowerPoint</Application>
  <PresentationFormat>Widescreen</PresentationFormat>
  <Paragraphs>65</Paragraphs>
  <Slides>15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Calibri</vt:lpstr>
      <vt:lpstr>Calibri Light</vt:lpstr>
      <vt:lpstr>Source Sans Pro</vt:lpstr>
      <vt:lpstr>Source Sans Pro</vt:lpstr>
      <vt:lpstr>Office Theme</vt:lpstr>
      <vt:lpstr>Lab 1 Text Preprocesing using Python</vt:lpstr>
      <vt:lpstr>Text preprocessing</vt:lpstr>
      <vt:lpstr>PowerPoint Presentation</vt:lpstr>
      <vt:lpstr>Content</vt:lpstr>
      <vt:lpstr>Data Reading</vt:lpstr>
      <vt:lpstr>Regular Expression </vt:lpstr>
      <vt:lpstr>The re Module</vt:lpstr>
      <vt:lpstr>Common Regex Patterns </vt:lpstr>
      <vt:lpstr>PowerPoint Presentation</vt:lpstr>
      <vt:lpstr>PowerPoint Presentation</vt:lpstr>
      <vt:lpstr>Using regular expression methods</vt:lpstr>
      <vt:lpstr>Tokenize</vt:lpstr>
      <vt:lpstr>Practice</vt:lpstr>
      <vt:lpstr>References</vt:lpstr>
      <vt:lpstr>Exercises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Lab 1 Text preprocesing</dc:title>
  <dc:creator>Microsoft Office User</dc:creator>
  <cp:lastModifiedBy>Microsoft Office User</cp:lastModifiedBy>
  <cp:revision>28</cp:revision>
  <cp:lastPrinted>2020-08-14T07:15:21Z</cp:lastPrinted>
  <dcterms:created xsi:type="dcterms:W3CDTF">2020-08-13T11:54:50Z</dcterms:created>
  <dcterms:modified xsi:type="dcterms:W3CDTF">2020-12-28T15:15:58Z</dcterms:modified>
</cp:coreProperties>
</file>

<file path=docProps/thumbnail.jpeg>
</file>